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7.svg" ContentType="image/svg+xml"/>
  <Override PartName="/ppt/media/image49.svg" ContentType="image/svg+xml"/>
  <Override PartName="/ppt/media/image51.svg" ContentType="image/svg+xml"/>
  <Override PartName="/ppt/media/image53.svg" ContentType="image/svg+xml"/>
  <Override PartName="/ppt/media/image58.svg" ContentType="image/svg+xml"/>
  <Override PartName="/ppt/media/image60.svg" ContentType="image/svg+xml"/>
  <Override PartName="/ppt/media/image6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3"/>
    <p:sldId id="257" r:id="rId4"/>
    <p:sldId id="259" r:id="rId5"/>
    <p:sldId id="258" r:id="rId6"/>
    <p:sldId id="297" r:id="rId7"/>
    <p:sldId id="265" r:id="rId8"/>
    <p:sldId id="269" r:id="rId9"/>
    <p:sldId id="268" r:id="rId10"/>
    <p:sldId id="298" r:id="rId11"/>
    <p:sldId id="273" r:id="rId12"/>
    <p:sldId id="322" r:id="rId13"/>
    <p:sldId id="274" r:id="rId14"/>
    <p:sldId id="323" r:id="rId15"/>
    <p:sldId id="324" r:id="rId16"/>
    <p:sldId id="275" r:id="rId17"/>
    <p:sldId id="325" r:id="rId18"/>
    <p:sldId id="326" r:id="rId19"/>
    <p:sldId id="276" r:id="rId20"/>
    <p:sldId id="327" r:id="rId21"/>
    <p:sldId id="277" r:id="rId23"/>
    <p:sldId id="328" r:id="rId24"/>
    <p:sldId id="329" r:id="rId25"/>
    <p:sldId id="330" r:id="rId26"/>
    <p:sldId id="284" r:id="rId27"/>
    <p:sldId id="331" r:id="rId28"/>
    <p:sldId id="266" r:id="rId29"/>
    <p:sldId id="267" r:id="rId30"/>
    <p:sldId id="279" r:id="rId31"/>
    <p:sldId id="282" r:id="rId32"/>
    <p:sldId id="264"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userDrawn="1">
          <p15:clr>
            <a:srgbClr val="A4A3A4"/>
          </p15:clr>
        </p15:guide>
        <p15:guide id="2" pos="3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AE1"/>
    <a:srgbClr val="00D7E1"/>
    <a:srgbClr val="00D2AA"/>
    <a:srgbClr val="8CD26E"/>
    <a:srgbClr val="0082D2"/>
    <a:srgbClr val="070B0A"/>
    <a:srgbClr val="100F0B"/>
    <a:srgbClr val="020403"/>
    <a:srgbClr val="00D5DF"/>
    <a:srgbClr val="1015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07" d="100"/>
          <a:sy n="107" d="100"/>
        </p:scale>
        <p:origin x="696" y="114"/>
      </p:cViewPr>
      <p:guideLst>
        <p:guide orient="horz" pos="2142"/>
        <p:guide pos="38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14C03E1-C682-4943-9FBA-1DCBC9DB97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96798-DE15-439F-A013-6BAE0580BB3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C03E1-C682-4943-9FBA-1DCBC9DB97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96798-DE15-439F-A013-6BAE0580BB3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C03E1-C682-4943-9FBA-1DCBC9DB97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96798-DE15-439F-A013-6BAE0580BB3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14C03E1-C682-4943-9FBA-1DCBC9DB97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96798-DE15-439F-A013-6BAE0580BB3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14C03E1-C682-4943-9FBA-1DCBC9DB97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296798-DE15-439F-A013-6BAE0580BB3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14C03E1-C682-4943-9FBA-1DCBC9DB97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296798-DE15-439F-A013-6BAE0580BB3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14C03E1-C682-4943-9FBA-1DCBC9DB975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296798-DE15-439F-A013-6BAE0580BB3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14C03E1-C682-4943-9FBA-1DCBC9DB975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296798-DE15-439F-A013-6BAE0580BB3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4C03E1-C682-4943-9FBA-1DCBC9DB975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0296798-DE15-439F-A013-6BAE0580BB3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14C03E1-C682-4943-9FBA-1DCBC9DB97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296798-DE15-439F-A013-6BAE0580BB3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14C03E1-C682-4943-9FBA-1DCBC9DB97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296798-DE15-439F-A013-6BAE0580BB3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C03E1-C682-4943-9FBA-1DCBC9DB975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96798-DE15-439F-A013-6BAE0580BB3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3.wdp"/><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microsoft.com/office/2007/relationships/hdphoto" Target="../media/image23.wdp"/><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microsoft.com/office/2007/relationships/hdphoto" Target="../media/image23.wdp"/><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8.wdp"/><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microsoft.com/office/2007/relationships/hdphoto" Target="../media/image28.wdp"/><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microsoft.com/office/2007/relationships/hdphoto" Target="../media/image28.wdp"/><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jpeg"/><Relationship Id="rId2" Type="http://schemas.microsoft.com/office/2007/relationships/hdphoto" Target="../media/image34.wdp"/><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microsoft.com/office/2007/relationships/hdphoto" Target="../media/image34.wdp"/><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9" Type="http://schemas.openxmlformats.org/officeDocument/2006/relationships/image" Target="../media/image51.svg"/><Relationship Id="rId8" Type="http://schemas.openxmlformats.org/officeDocument/2006/relationships/image" Target="../media/image50.png"/><Relationship Id="rId7" Type="http://schemas.openxmlformats.org/officeDocument/2006/relationships/image" Target="../media/image49.svg"/><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3" Type="http://schemas.openxmlformats.org/officeDocument/2006/relationships/image" Target="../media/image45.jpeg"/><Relationship Id="rId2" Type="http://schemas.openxmlformats.org/officeDocument/2006/relationships/image" Target="../media/image44.jpeg"/><Relationship Id="rId12" Type="http://schemas.openxmlformats.org/officeDocument/2006/relationships/slideLayout" Target="../slideLayouts/slideLayout2.xml"/><Relationship Id="rId11" Type="http://schemas.openxmlformats.org/officeDocument/2006/relationships/image" Target="../media/image53.svg"/><Relationship Id="rId10" Type="http://schemas.openxmlformats.org/officeDocument/2006/relationships/image" Target="../media/image52.png"/><Relationship Id="rId1" Type="http://schemas.openxmlformats.org/officeDocument/2006/relationships/image" Target="../media/image43.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en.wikipedia.org/wiki/Matrix_calculus" TargetMode="External"/><Relationship Id="rId4" Type="http://schemas.openxmlformats.org/officeDocument/2006/relationships/hyperlink" Target="https://machinelearningcoban.com/math/" TargetMode="External"/><Relationship Id="rId3" Type="http://schemas.openxmlformats.org/officeDocument/2006/relationships/hyperlink" Target="https://d2l.aivivn.com/chapter_preliminaries/calculus_vn.html#dao-ham-rieng" TargetMode="External"/><Relationship Id="rId2" Type="http://schemas.openxmlformats.org/officeDocument/2006/relationships/hyperlink" Target="https://phamdinhkhanh.github.io/deepai-book/ch_calculus/appendix_calculus.html#lan-truyen-thuan-feed-forward" TargetMode="External"/><Relationship Id="rId1" Type="http://schemas.openxmlformats.org/officeDocument/2006/relationships/image" Target="../media/image55.jpeg"/></Relationships>
</file>

<file path=ppt/slides/_rels/slide29.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63.sv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3" Type="http://schemas.openxmlformats.org/officeDocument/2006/relationships/image" Target="../media/image58.svg"/><Relationship Id="rId2" Type="http://schemas.openxmlformats.org/officeDocument/2006/relationships/image" Target="../media/image57.png"/><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image" Target="../media/image56.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4.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4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t="15492"/>
          <a:stretch>
            <a:fillRect/>
          </a:stretch>
        </p:blipFill>
        <p:spPr>
          <a:xfrm>
            <a:off x="18990" y="-2"/>
            <a:ext cx="12171611" cy="6858000"/>
          </a:xfrm>
          <a:prstGeom prst="rect">
            <a:avLst/>
          </a:prstGeom>
        </p:spPr>
      </p:pic>
      <p:sp>
        <p:nvSpPr>
          <p:cNvPr id="10" name="矩形 9"/>
          <p:cNvSpPr/>
          <p:nvPr/>
        </p:nvSpPr>
        <p:spPr>
          <a:xfrm>
            <a:off x="19111" y="0"/>
            <a:ext cx="12191999" cy="6858000"/>
          </a:xfrm>
          <a:prstGeom prst="rect">
            <a:avLst/>
          </a:prstGeom>
          <a:solidFill>
            <a:schemeClr val="tx1">
              <a:lumMod val="85000"/>
              <a:lumOff val="1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352665" y="2525002"/>
            <a:ext cx="7504259" cy="1753235"/>
          </a:xfrm>
          <a:prstGeom prst="rect">
            <a:avLst/>
          </a:prstGeom>
          <a:noFill/>
          <a:scene3d>
            <a:camera prst="orthographicFront"/>
            <a:lightRig rig="flood" dir="t"/>
          </a:scene3d>
          <a:sp3d>
            <a:bevelT w="127000" h="273050" prst="relaxedInset"/>
            <a:bevelB w="57150"/>
          </a:sp3d>
        </p:spPr>
        <p:txBody>
          <a:bodyPr wrap="square">
            <a:spAutoFit/>
            <a:sp3d extrusionH="139700" contourW="12700" prstMaterial="metal">
              <a:bevelT w="38100" h="38100" prst="relaxedInset"/>
              <a:bevelB w="38100" h="38100" prst="relaxedInset"/>
              <a:contourClr>
                <a:schemeClr val="bg1"/>
              </a:contourClr>
            </a:sp3d>
          </a:bodyPr>
          <a:lstStyle/>
          <a:p>
            <a:pPr algn="ctr"/>
            <a:r>
              <a:rPr lang="vi-VN" altLang="en-US" sz="5400" b="1" cap="all" dirty="0">
                <a:solidFill>
                  <a:schemeClr val="bg1"/>
                </a:solidFill>
                <a:latin typeface="Montserrat Black" pitchFamily="2" charset="0"/>
              </a:rPr>
              <a:t>GIẢI </a:t>
            </a:r>
            <a:r>
              <a:rPr lang="vi-VN" altLang="en-US" sz="5400" b="1" cap="all" dirty="0">
                <a:solidFill>
                  <a:schemeClr val="bg1"/>
                </a:solidFill>
                <a:latin typeface="Montserrat Black" pitchFamily="2" charset="0"/>
              </a:rPr>
              <a:t>TÍCH</a:t>
            </a:r>
            <a:endParaRPr lang="vi-VN" altLang="en-US" sz="5400" b="1" cap="all" dirty="0">
              <a:solidFill>
                <a:schemeClr val="bg1"/>
              </a:solidFill>
              <a:latin typeface="Montserrat Black" pitchFamily="2" charset="0"/>
            </a:endParaRPr>
          </a:p>
          <a:p>
            <a:pPr algn="ctr"/>
            <a:r>
              <a:rPr lang="vi-VN" altLang="en-US" sz="5400" b="1" cap="all" dirty="0">
                <a:solidFill>
                  <a:schemeClr val="bg1"/>
                </a:solidFill>
                <a:latin typeface="Montserrat Black" pitchFamily="2" charset="0"/>
              </a:rPr>
              <a:t>CALCULUS</a:t>
            </a:r>
            <a:endParaRPr lang="vi-VN" altLang="en-US" sz="5400" b="1" cap="all" dirty="0">
              <a:solidFill>
                <a:schemeClr val="bg1"/>
              </a:solidFill>
              <a:latin typeface="Montserrat Black" pitchFamily="2" charset="0"/>
            </a:endParaRPr>
          </a:p>
        </p:txBody>
      </p:sp>
      <p:grpSp>
        <p:nvGrpSpPr>
          <p:cNvPr id="63" name="组合 62"/>
          <p:cNvGrpSpPr/>
          <p:nvPr/>
        </p:nvGrpSpPr>
        <p:grpSpPr>
          <a:xfrm>
            <a:off x="1961498" y="3819569"/>
            <a:ext cx="8343562" cy="1213826"/>
            <a:chOff x="1988705" y="3574067"/>
            <a:chExt cx="8343562" cy="1213826"/>
          </a:xfrm>
        </p:grpSpPr>
        <p:cxnSp>
          <p:nvCxnSpPr>
            <p:cNvPr id="44" name="直接连接符 43"/>
            <p:cNvCxnSpPr/>
            <p:nvPr/>
          </p:nvCxnSpPr>
          <p:spPr>
            <a:xfrm>
              <a:off x="5094499" y="4475967"/>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02101"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2161787" y="4472369"/>
              <a:ext cx="2956313" cy="10794"/>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sp>
          <p:nvSpPr>
            <p:cNvPr id="36" name="平行四边形 35"/>
            <p:cNvSpPr/>
            <p:nvPr/>
          </p:nvSpPr>
          <p:spPr>
            <a:xfrm flipH="1">
              <a:off x="5257178" y="4375249"/>
              <a:ext cx="1677644" cy="215829"/>
            </a:xfrm>
            <a:prstGeom prst="parallelogram">
              <a:avLst>
                <a:gd name="adj" fmla="val 91145"/>
              </a:avLst>
            </a:prstGeom>
            <a:solidFill>
              <a:schemeClr val="bg1"/>
            </a:solidFill>
            <a:ln w="31750">
              <a:noFill/>
            </a:ln>
            <a:scene3d>
              <a:camera prst="orthographicFront"/>
              <a:lightRig rig="chilly" dir="t">
                <a:rot lat="0" lon="0" rev="4800000"/>
              </a:lightRig>
            </a:scene3d>
            <a:sp3d prstMaterial="dkEdge">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flipH="1">
              <a:off x="5387160" y="4779801"/>
              <a:ext cx="1991940"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876701" y="4222549"/>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7169362" y="4526383"/>
              <a:ext cx="2982028"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0332267"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988705" y="4214457"/>
              <a:ext cx="173082" cy="25791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10120394" y="4214457"/>
              <a:ext cx="208047"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flipV="1">
            <a:off x="1957672" y="1777005"/>
            <a:ext cx="8343562" cy="1213826"/>
            <a:chOff x="1988705" y="3574067"/>
            <a:chExt cx="8343562" cy="1213826"/>
          </a:xfrm>
        </p:grpSpPr>
        <p:cxnSp>
          <p:nvCxnSpPr>
            <p:cNvPr id="65" name="直接连接符 64"/>
            <p:cNvCxnSpPr/>
            <p:nvPr/>
          </p:nvCxnSpPr>
          <p:spPr>
            <a:xfrm>
              <a:off x="5094499" y="4475967"/>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2002101"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2161787" y="4472369"/>
              <a:ext cx="2956313" cy="10794"/>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sp>
          <p:nvSpPr>
            <p:cNvPr id="68" name="平行四边形 67"/>
            <p:cNvSpPr/>
            <p:nvPr/>
          </p:nvSpPr>
          <p:spPr>
            <a:xfrm flipH="1">
              <a:off x="5257178" y="4375249"/>
              <a:ext cx="1677644" cy="215829"/>
            </a:xfrm>
            <a:prstGeom prst="parallelogram">
              <a:avLst>
                <a:gd name="adj" fmla="val 91145"/>
              </a:avLst>
            </a:prstGeom>
            <a:solidFill>
              <a:schemeClr val="bg1"/>
            </a:solidFill>
            <a:ln w="31750">
              <a:noFill/>
            </a:ln>
            <a:scene3d>
              <a:camera prst="orthographicFront"/>
              <a:lightRig rig="chilly" dir="t">
                <a:rot lat="0" lon="0" rev="4800000"/>
              </a:lightRig>
            </a:scene3d>
            <a:sp3d prstMaterial="dkEdge">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p:nvPr/>
          </p:nvCxnSpPr>
          <p:spPr>
            <a:xfrm flipH="1">
              <a:off x="5387160" y="4779801"/>
              <a:ext cx="1991940"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876701" y="4222549"/>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7169362" y="4526383"/>
              <a:ext cx="2982028"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0332267"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988705" y="4214457"/>
              <a:ext cx="173082" cy="25791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10120394" y="4214457"/>
              <a:ext cx="208047"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2100580" y="5197475"/>
            <a:ext cx="8051800" cy="583565"/>
          </a:xfrm>
          <a:prstGeom prst="rect">
            <a:avLst/>
          </a:prstGeom>
          <a:noFill/>
          <a:ln>
            <a:solidFill>
              <a:schemeClr val="bg1"/>
            </a:solidFill>
          </a:ln>
        </p:spPr>
        <p:txBody>
          <a:bodyPr wrap="square" rtlCol="0">
            <a:spAutoFit/>
          </a:bodyPr>
          <a:p>
            <a:pPr algn="ctr"/>
            <a:r>
              <a:rPr lang="vi-VN" altLang="en-US" sz="3200">
                <a:solidFill>
                  <a:schemeClr val="bg1"/>
                </a:solidFill>
                <a:latin typeface="Times New Roman" panose="02020603050405020304" pitchFamily="18" charset="0"/>
                <a:cs typeface="Times New Roman" panose="02020603050405020304" pitchFamily="18" charset="0"/>
              </a:rPr>
              <a:t>Tên thành viên : Vũ Thế Văn - </a:t>
            </a:r>
            <a:r>
              <a:rPr lang="vi-VN" altLang="en-US" sz="3200">
                <a:solidFill>
                  <a:schemeClr val="bg1"/>
                </a:solidFill>
                <a:latin typeface="Times New Roman" panose="02020603050405020304" pitchFamily="18" charset="0"/>
                <a:cs typeface="Times New Roman" panose="02020603050405020304" pitchFamily="18" charset="0"/>
              </a:rPr>
              <a:t>D22</a:t>
            </a:r>
            <a:endParaRPr lang="vi-VN" altLang="en-US" sz="32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barn(inVertical)">
                                      <p:cBhvr>
                                        <p:cTn id="10" dur="500"/>
                                        <p:tgtEl>
                                          <p:spTgt spid="63"/>
                                        </p:tgtEl>
                                      </p:cBhvr>
                                    </p:animEffect>
                                  </p:childTnLst>
                                </p:cTn>
                              </p:par>
                              <p:par>
                                <p:cTn id="11" presetID="16" presetClass="entr" presetSubtype="21"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inVertical)">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gradFill flip="none" rotWithShape="1">
            <a:gsLst>
              <a:gs pos="0">
                <a:srgbClr val="101515">
                  <a:alpha val="0"/>
                </a:srgbClr>
              </a:gs>
              <a:gs pos="50000">
                <a:srgbClr val="10151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71"/>
          <p:cNvSpPr txBox="1"/>
          <p:nvPr/>
        </p:nvSpPr>
        <p:spPr>
          <a:xfrm>
            <a:off x="4509600" y="1908366"/>
            <a:ext cx="3306328" cy="4508927"/>
          </a:xfrm>
          <a:prstGeom prst="rect">
            <a:avLst/>
          </a:prstGeom>
          <a:noFill/>
          <a:ln w="34925">
            <a:noFill/>
          </a:ln>
          <a:effectLst/>
        </p:spPr>
        <p:txBody>
          <a:bodyPr wrap="square" rtlCol="0">
            <a:spAutoFit/>
          </a:bodyPr>
          <a:p>
            <a:pPr algn="ctr"/>
            <a:r>
              <a:rPr lang="en-US" altLang="zh-CN" sz="287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rPr>
              <a:t>2</a:t>
            </a:r>
            <a:endParaRPr lang="zh-CN" altLang="en-US" sz="287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endParaRPr>
          </a:p>
        </p:txBody>
      </p:sp>
      <p:sp>
        <p:nvSpPr>
          <p:cNvPr id="8" name="Text Box 7"/>
          <p:cNvSpPr txBox="1"/>
          <p:nvPr/>
        </p:nvSpPr>
        <p:spPr>
          <a:xfrm>
            <a:off x="957580" y="500380"/>
            <a:ext cx="10795000" cy="1407795"/>
          </a:xfrm>
          <a:prstGeom prst="rect">
            <a:avLst/>
          </a:prstGeom>
          <a:noFill/>
          <a:ln>
            <a:solidFill>
              <a:schemeClr val="bg1"/>
            </a:solidFill>
          </a:ln>
        </p:spPr>
        <p:txBody>
          <a:bodyPr wrap="square" rtlCol="0">
            <a:noAutofit/>
          </a:bodyPr>
          <a:p>
            <a:pPr algn="ctr"/>
            <a:r>
              <a:rPr lang="vi-VN" altLang="en-US" sz="6600">
                <a:solidFill>
                  <a:schemeClr val="bg1"/>
                </a:solidFill>
                <a:latin typeface="Times New Roman" panose="02020603050405020304" pitchFamily="18" charset="0"/>
                <a:cs typeface="Times New Roman" panose="02020603050405020304" pitchFamily="18" charset="0"/>
              </a:rPr>
              <a:t>KHAI TRIỂN TAYLOR</a:t>
            </a:r>
            <a:endParaRPr lang="vi-VN" altLang="en-US" sz="66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gradFill flip="none" rotWithShape="1">
            <a:gsLst>
              <a:gs pos="0">
                <a:srgbClr val="101515">
                  <a:alpha val="0"/>
                </a:srgbClr>
              </a:gs>
              <a:gs pos="50000">
                <a:srgbClr val="10151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 name="Text Box 1"/>
              <p:cNvSpPr txBox="1"/>
              <p:nvPr/>
            </p:nvSpPr>
            <p:spPr>
              <a:xfrm>
                <a:off x="494030" y="457200"/>
                <a:ext cx="11338560" cy="2306955"/>
              </a:xfrm>
              <a:prstGeom prst="rect">
                <a:avLst/>
              </a:prstGeom>
              <a:noFill/>
            </p:spPr>
            <p:txBody>
              <a:bodyPr wrap="square" rtlCol="0">
                <a:spAutoFit/>
              </a:bodyPr>
              <a:p>
                <a:r>
                  <a:rPr lang="vi-VN" altLang="en-US">
                    <a:solidFill>
                      <a:schemeClr val="bg1"/>
                    </a:solidFill>
                    <a:latin typeface="Times New Roman" panose="02020603050405020304" pitchFamily="18" charset="0"/>
                    <a:cs typeface="Times New Roman" panose="02020603050405020304" pitchFamily="18" charset="0"/>
                  </a:rPr>
                  <a:t>- </a:t>
                </a:r>
                <a:r>
                  <a:rPr lang="en-US" altLang="en-US">
                    <a:solidFill>
                      <a:schemeClr val="bg1"/>
                    </a:solidFill>
                    <a:latin typeface="Times New Roman" panose="02020603050405020304" pitchFamily="18" charset="0"/>
                    <a:cs typeface="Times New Roman" panose="02020603050405020304" pitchFamily="18" charset="0"/>
                  </a:rPr>
                  <a:t>Là một trong những công thức nền của giải tích vi phân, khai triển taylor cho phép ta tạo ra </a:t>
                </a:r>
                <a:r>
                  <a:rPr lang="en-US" altLang="en-US">
                    <a:solidFill>
                      <a:schemeClr val="bg1"/>
                    </a:solidFill>
                    <a:latin typeface="Times New Roman" panose="02020603050405020304" pitchFamily="18" charset="0"/>
                    <a:cs typeface="Times New Roman" panose="02020603050405020304" pitchFamily="18" charset="0"/>
                  </a:rPr>
                  <a:t>đư</a:t>
                </a:r>
                <a:r>
                  <a:rPr lang="en-US" altLang="en-US">
                    <a:solidFill>
                      <a:schemeClr val="bg1"/>
                    </a:solidFill>
                    <a:latin typeface="Times New Roman" panose="02020603050405020304" pitchFamily="18" charset="0"/>
                    <a:cs typeface="Times New Roman" panose="02020603050405020304" pitchFamily="18" charset="0"/>
                  </a:rPr>
                  <a:t>ợc biểu diễn xấp xỉ của nhiều công thức quan trọng trong giải tích nh</a:t>
                </a:r>
                <a:r>
                  <a:rPr lang="en-US" altLang="en-US">
                    <a:solidFill>
                      <a:schemeClr val="bg1"/>
                    </a:solidFill>
                    <a:latin typeface="Times New Roman" panose="02020603050405020304" pitchFamily="18" charset="0"/>
                    <a:cs typeface="Times New Roman" panose="02020603050405020304" pitchFamily="18" charset="0"/>
                  </a:rPr>
                  <a:t>ư</a:t>
                </a:r>
                <a:r>
                  <a:rPr lang="en-US" altLang="en-US">
                    <a:solidFill>
                      <a:schemeClr val="bg1"/>
                    </a:solidFill>
                    <a:latin typeface="Times New Roman" panose="02020603050405020304" pitchFamily="18" charset="0"/>
                    <a:cs typeface="Times New Roman" panose="02020603050405020304" pitchFamily="18" charset="0"/>
                  </a:rPr>
                  <a:t> các biểu diễn hàm </a:t>
                </a:r>
                <a14:m>
                  <m:oMath xmlns:m="http://schemas.openxmlformats.org/officeDocument/2006/math">
                    <m:func>
                      <m:funcPr>
                        <m:ctrlPr>
                          <a:rPr lang="en-US" altLang="en-US">
                            <a:solidFill>
                              <a:schemeClr val="bg1"/>
                            </a:solidFill>
                            <a:latin typeface="Cambria Math" panose="02040503050406030204" charset="0"/>
                            <a:cs typeface="Cambria Math" panose="02040503050406030204" charset="0"/>
                          </a:rPr>
                        </m:ctrlPr>
                      </m:funcPr>
                      <m:fName>
                        <m:r>
                          <m:rPr>
                            <m:sty m:val="p"/>
                          </m:rPr>
                          <a:rPr lang="en-US" altLang="en-US">
                            <a:solidFill>
                              <a:schemeClr val="bg1"/>
                            </a:solidFill>
                            <a:latin typeface="Cambria Math" panose="02040503050406030204" charset="0"/>
                            <a:cs typeface="Cambria Math" panose="02040503050406030204" charset="0"/>
                          </a:rPr>
                          <m:t>sin</m:t>
                        </m:r>
                      </m:fName>
                      <m:e>
                        <m:r>
                          <a:rPr lang="vi-VN" altLang="en-US" i="1">
                            <a:solidFill>
                              <a:schemeClr val="bg1"/>
                            </a:solidFill>
                            <a:latin typeface="Cambria Math" panose="02040503050406030204" charset="0"/>
                            <a:cs typeface="Cambria Math" panose="02040503050406030204" charset="0"/>
                          </a:rPr>
                          <m:t>𝑥</m:t>
                        </m:r>
                        <m:r>
                          <a:rPr lang="en-US" altLang="vi-VN" i="1">
                            <a:solidFill>
                              <a:schemeClr val="bg1"/>
                            </a:solidFill>
                            <a:latin typeface="Cambria Math" panose="02040503050406030204" charset="0"/>
                            <a:cs typeface="Cambria Math" panose="02040503050406030204" charset="0"/>
                          </a:rPr>
                          <m:t>,</m:t>
                        </m:r>
                      </m:e>
                    </m:func>
                    <m:r>
                      <a:rPr lang="en-US" altLang="en-US" i="1">
                        <a:solidFill>
                          <a:schemeClr val="bg1"/>
                        </a:solidFill>
                        <a:latin typeface="Cambria Math" panose="02040503050406030204" charset="0"/>
                        <a:cs typeface="Cambria Math" panose="02040503050406030204" charset="0"/>
                      </a:rPr>
                      <m:t> </m:t>
                    </m:r>
                    <m:func>
                      <m:funcPr>
                        <m:ctrlPr>
                          <a:rPr lang="en-US" altLang="en-US">
                            <a:solidFill>
                              <a:schemeClr val="bg1"/>
                            </a:solidFill>
                            <a:latin typeface="Cambria Math" panose="02040503050406030204" charset="0"/>
                            <a:cs typeface="Cambria Math" panose="02040503050406030204" charset="0"/>
                          </a:rPr>
                        </m:ctrlPr>
                      </m:funcPr>
                      <m:fName>
                        <m:r>
                          <m:rPr>
                            <m:sty m:val="p"/>
                          </m:rPr>
                          <a:rPr lang="en-US" altLang="en-US">
                            <a:solidFill>
                              <a:schemeClr val="bg1"/>
                            </a:solidFill>
                            <a:latin typeface="Cambria Math" panose="02040503050406030204" charset="0"/>
                            <a:cs typeface="Cambria Math" panose="02040503050406030204" charset="0"/>
                          </a:rPr>
                          <m:t>cos</m:t>
                        </m:r>
                      </m:fName>
                      <m:e>
                        <m:r>
                          <a:rPr lang="vi-VN" altLang="en-US" i="1">
                            <a:solidFill>
                              <a:schemeClr val="bg1"/>
                            </a:solidFill>
                            <a:latin typeface="Cambria Math" panose="02040503050406030204" charset="0"/>
                            <a:cs typeface="Cambria Math" panose="02040503050406030204" charset="0"/>
                          </a:rPr>
                          <m:t>𝑥</m:t>
                        </m:r>
                      </m:e>
                    </m:func>
                    <m:r>
                      <a:rPr lang="en-US" altLang="en-US" i="1">
                        <a:solidFill>
                          <a:schemeClr val="bg1"/>
                        </a:solidFill>
                        <a:latin typeface="Cambria Math" panose="02040503050406030204" charset="0"/>
                        <a:cs typeface="Cambria Math" panose="02040503050406030204" charset="0"/>
                      </a:rPr>
                      <m:t>, </m:t>
                    </m:r>
                    <m:sSup>
                      <m:sSupPr>
                        <m:ctrlPr>
                          <a:rPr lang="en-US" altLang="en-US" i="1">
                            <a:solidFill>
                              <a:schemeClr val="bg1"/>
                            </a:solidFill>
                            <a:latin typeface="Cambria Math" panose="02040503050406030204" charset="0"/>
                            <a:cs typeface="Cambria Math" panose="02040503050406030204" charset="0"/>
                          </a:rPr>
                        </m:ctrlPr>
                      </m:sSupPr>
                      <m:e>
                        <m:r>
                          <a:rPr lang="vi-VN" altLang="en-US" i="1">
                            <a:solidFill>
                              <a:schemeClr val="bg1"/>
                            </a:solidFill>
                            <a:latin typeface="Cambria Math" panose="02040503050406030204" charset="0"/>
                            <a:cs typeface="Cambria Math" panose="02040503050406030204" charset="0"/>
                          </a:rPr>
                          <m:t>𝑒</m:t>
                        </m:r>
                      </m:e>
                      <m:sup>
                        <m:r>
                          <a:rPr lang="vi-VN" altLang="en-US" i="1">
                            <a:solidFill>
                              <a:schemeClr val="bg1"/>
                            </a:solidFill>
                            <a:latin typeface="Cambria Math" panose="02040503050406030204" charset="0"/>
                            <a:cs typeface="Cambria Math" panose="02040503050406030204" charset="0"/>
                          </a:rPr>
                          <m:t>𝑥</m:t>
                        </m:r>
                      </m:sup>
                    </m:sSup>
                    <m:r>
                      <a:rPr lang="en-US" altLang="en-US" i="1">
                        <a:solidFill>
                          <a:schemeClr val="bg1"/>
                        </a:solidFill>
                        <a:latin typeface="Cambria Math" panose="02040503050406030204" charset="0"/>
                        <a:cs typeface="Cambria Math" panose="02040503050406030204" charset="0"/>
                      </a:rPr>
                      <m:t>, ...  </m:t>
                    </m:r>
                  </m:oMath>
                </a14:m>
                <a:r>
                  <a:rPr lang="vi-VN" altLang="en-US">
                    <a:solidFill>
                      <a:schemeClr val="bg1"/>
                    </a:solidFill>
                    <a:latin typeface="Times New Roman" panose="02020603050405020304" pitchFamily="18" charset="0"/>
                    <a:cs typeface="Times New Roman" panose="02020603050405020304" pitchFamily="18" charset="0"/>
                  </a:rPr>
                  <a:t> </a:t>
                </a:r>
                <a:r>
                  <a:rPr lang="en-US" altLang="en-US">
                    <a:solidFill>
                      <a:schemeClr val="bg1"/>
                    </a:solidFill>
                    <a:latin typeface="Times New Roman" panose="02020603050405020304" pitchFamily="18" charset="0"/>
                    <a:cs typeface="Times New Roman" panose="02020603050405020304" pitchFamily="18" charset="0"/>
                  </a:rPr>
                  <a:t>và rất nhiều các hàm số khác.</a:t>
                </a:r>
                <a:endParaRPr lang="en-US" altLang="en-US">
                  <a:solidFill>
                    <a:schemeClr val="bg1"/>
                  </a:solidFill>
                  <a:latin typeface="Times New Roman" panose="02020603050405020304" pitchFamily="18" charset="0"/>
                  <a:cs typeface="Times New Roman" panose="02020603050405020304" pitchFamily="18" charset="0"/>
                </a:endParaRPr>
              </a:p>
              <a:p>
                <a:r>
                  <a:rPr lang="vi-VN" altLang="en-US">
                    <a:solidFill>
                      <a:schemeClr val="bg1"/>
                    </a:solidFill>
                    <a:latin typeface="Times New Roman" panose="02020603050405020304" pitchFamily="18" charset="0"/>
                    <a:cs typeface="Times New Roman" panose="02020603050405020304" pitchFamily="18" charset="0"/>
                  </a:rPr>
                  <a:t>- </a:t>
                </a:r>
                <a:r>
                  <a:rPr lang="en-US" altLang="en-US">
                    <a:solidFill>
                      <a:schemeClr val="bg1"/>
                    </a:solidFill>
                    <a:latin typeface="Times New Roman" panose="02020603050405020304" pitchFamily="18" charset="0"/>
                    <a:cs typeface="Times New Roman" panose="02020603050405020304" pitchFamily="18" charset="0"/>
                  </a:rPr>
                  <a:t>Bạn c</a:t>
                </a:r>
                <a:r>
                  <a:rPr lang="en-US" altLang="en-US">
                    <a:solidFill>
                      <a:schemeClr val="bg1"/>
                    </a:solidFill>
                    <a:latin typeface="Times New Roman" panose="02020603050405020304" pitchFamily="18" charset="0"/>
                    <a:cs typeface="Times New Roman" panose="02020603050405020304" pitchFamily="18" charset="0"/>
                  </a:rPr>
                  <a:t>ũ</a:t>
                </a:r>
                <a:r>
                  <a:rPr lang="en-US" altLang="en-US">
                    <a:solidFill>
                      <a:schemeClr val="bg1"/>
                    </a:solidFill>
                    <a:latin typeface="Times New Roman" panose="02020603050405020304" pitchFamily="18" charset="0"/>
                    <a:cs typeface="Times New Roman" panose="02020603050405020304" pitchFamily="18" charset="0"/>
                  </a:rPr>
                  <a:t>ng có thể dùng công thức taylor </a:t>
                </a:r>
                <a:r>
                  <a:rPr lang="en-US" altLang="en-US">
                    <a:solidFill>
                      <a:schemeClr val="bg1"/>
                    </a:solidFill>
                    <a:latin typeface="Times New Roman" panose="02020603050405020304" pitchFamily="18" charset="0"/>
                    <a:cs typeface="Times New Roman" panose="02020603050405020304" pitchFamily="18" charset="0"/>
                  </a:rPr>
                  <a:t>đ</a:t>
                </a:r>
                <a:r>
                  <a:rPr lang="en-US" altLang="en-US">
                    <a:solidFill>
                      <a:schemeClr val="bg1"/>
                    </a:solidFill>
                    <a:latin typeface="Times New Roman" panose="02020603050405020304" pitchFamily="18" charset="0"/>
                    <a:cs typeface="Times New Roman" panose="02020603050405020304" pitchFamily="18" charset="0"/>
                  </a:rPr>
                  <a:t>ể chứng minh các hằng </a:t>
                </a:r>
                <a:r>
                  <a:rPr lang="en-US" altLang="en-US">
                    <a:solidFill>
                      <a:schemeClr val="bg1"/>
                    </a:solidFill>
                    <a:latin typeface="Times New Roman" panose="02020603050405020304" pitchFamily="18" charset="0"/>
                    <a:cs typeface="Times New Roman" panose="02020603050405020304" pitchFamily="18" charset="0"/>
                  </a:rPr>
                  <a:t>đ</a:t>
                </a:r>
                <a:r>
                  <a:rPr lang="en-US" altLang="en-US">
                    <a:solidFill>
                      <a:schemeClr val="bg1"/>
                    </a:solidFill>
                    <a:latin typeface="Times New Roman" panose="02020603050405020304" pitchFamily="18" charset="0"/>
                    <a:cs typeface="Times New Roman" panose="02020603050405020304" pitchFamily="18" charset="0"/>
                  </a:rPr>
                  <a:t>ẳng thức trong l</a:t>
                </a:r>
                <a:r>
                  <a:rPr lang="en-US" altLang="en-US">
                    <a:solidFill>
                      <a:schemeClr val="bg1"/>
                    </a:solidFill>
                    <a:latin typeface="Times New Roman" panose="02020603050405020304" pitchFamily="18" charset="0"/>
                    <a:cs typeface="Times New Roman" panose="02020603050405020304" pitchFamily="18" charset="0"/>
                  </a:rPr>
                  <a:t>ư</a:t>
                </a:r>
                <a:r>
                  <a:rPr lang="en-US" altLang="en-US">
                    <a:solidFill>
                      <a:schemeClr val="bg1"/>
                    </a:solidFill>
                    <a:latin typeface="Times New Roman" panose="02020603050405020304" pitchFamily="18" charset="0"/>
                    <a:cs typeface="Times New Roman" panose="02020603050405020304" pitchFamily="18" charset="0"/>
                  </a:rPr>
                  <a:t>ợng giác và chứng minh các bất </a:t>
                </a:r>
                <a:r>
                  <a:rPr lang="en-US" altLang="en-US">
                    <a:solidFill>
                      <a:schemeClr val="bg1"/>
                    </a:solidFill>
                    <a:latin typeface="Times New Roman" panose="02020603050405020304" pitchFamily="18" charset="0"/>
                    <a:cs typeface="Times New Roman" panose="02020603050405020304" pitchFamily="18" charset="0"/>
                  </a:rPr>
                  <a:t>đ</a:t>
                </a:r>
                <a:r>
                  <a:rPr lang="en-US" altLang="en-US">
                    <a:solidFill>
                      <a:schemeClr val="bg1"/>
                    </a:solidFill>
                    <a:latin typeface="Times New Roman" panose="02020603050405020304" pitchFamily="18" charset="0"/>
                    <a:cs typeface="Times New Roman" panose="02020603050405020304" pitchFamily="18" charset="0"/>
                  </a:rPr>
                  <a:t>ẳng thức trong giải tích.</a:t>
                </a:r>
                <a:endParaRPr lang="en-US" altLang="en-US">
                  <a:solidFill>
                    <a:schemeClr val="bg1"/>
                  </a:solidFill>
                  <a:latin typeface="Times New Roman" panose="02020603050405020304" pitchFamily="18" charset="0"/>
                  <a:cs typeface="Times New Roman" panose="02020603050405020304" pitchFamily="18" charset="0"/>
                </a:endParaRPr>
              </a:p>
              <a:p>
                <a:r>
                  <a:rPr lang="vi-VN" altLang="en-US">
                    <a:solidFill>
                      <a:schemeClr val="bg1"/>
                    </a:solidFill>
                    <a:latin typeface="Times New Roman" panose="02020603050405020304" pitchFamily="18" charset="0"/>
                    <a:cs typeface="Times New Roman" panose="02020603050405020304" pitchFamily="18" charset="0"/>
                  </a:rPr>
                  <a:t>- </a:t>
                </a:r>
                <a:r>
                  <a:rPr lang="en-US" altLang="en-US">
                    <a:solidFill>
                      <a:schemeClr val="bg1"/>
                    </a:solidFill>
                    <a:latin typeface="Times New Roman" panose="02020603050405020304" pitchFamily="18" charset="0"/>
                    <a:cs typeface="Times New Roman" panose="02020603050405020304" pitchFamily="18" charset="0"/>
                  </a:rPr>
                  <a:t>Trong công thức khai triển taylor chúng ta biểu diễn giá trị của hàm số thông qua các </a:t>
                </a:r>
                <a:r>
                  <a:rPr lang="en-US" altLang="en-US">
                    <a:solidFill>
                      <a:schemeClr val="bg1"/>
                    </a:solidFill>
                    <a:latin typeface="Times New Roman" panose="02020603050405020304" pitchFamily="18" charset="0"/>
                    <a:cs typeface="Times New Roman" panose="02020603050405020304" pitchFamily="18" charset="0"/>
                  </a:rPr>
                  <a:t>đ</a:t>
                </a:r>
                <a:r>
                  <a:rPr lang="en-US" altLang="en-US">
                    <a:solidFill>
                      <a:schemeClr val="bg1"/>
                    </a:solidFill>
                    <a:latin typeface="Times New Roman" panose="02020603050405020304" pitchFamily="18" charset="0"/>
                    <a:cs typeface="Times New Roman" panose="02020603050405020304" pitchFamily="18" charset="0"/>
                  </a:rPr>
                  <a:t>ạo hàm bậc cao của nó. Cụ thế nếu hàm </a:t>
                </a:r>
                <a14:m>
                  <m:oMath xmlns:m="http://schemas.openxmlformats.org/officeDocument/2006/math">
                    <m:r>
                      <a:rPr lang="en-US" altLang="en-US" i="1">
                        <a:solidFill>
                          <a:schemeClr val="bg1"/>
                        </a:solidFill>
                        <a:latin typeface="Cambria Math" panose="02040503050406030204" charset="0"/>
                        <a:cs typeface="Cambria Math" panose="02040503050406030204" charset="0"/>
                      </a:rPr>
                      <m:t>𝑓</m:t>
                    </m:r>
                    <m:r>
                      <a:rPr lang="en-US" altLang="en-US" i="1">
                        <a:solidFill>
                          <a:schemeClr val="bg1"/>
                        </a:solidFill>
                        <a:latin typeface="Cambria Math" panose="02040503050406030204" charset="0"/>
                        <a:cs typeface="Cambria Math" panose="02040503050406030204" charset="0"/>
                      </a:rPr>
                      <m:t>(</m:t>
                    </m:r>
                    <m:r>
                      <a:rPr lang="en-US" altLang="en-US" i="1">
                        <a:solidFill>
                          <a:schemeClr val="bg1"/>
                        </a:solidFill>
                        <a:latin typeface="Cambria Math" panose="02040503050406030204" charset="0"/>
                        <a:cs typeface="Cambria Math" panose="02040503050406030204" charset="0"/>
                      </a:rPr>
                      <m:t>𝑥</m:t>
                    </m:r>
                    <m:r>
                      <a:rPr lang="en-US" altLang="en-US" i="1">
                        <a:solidFill>
                          <a:schemeClr val="bg1"/>
                        </a:solidFill>
                        <a:latin typeface="Cambria Math" panose="02040503050406030204" charset="0"/>
                        <a:cs typeface="Cambria Math" panose="02040503050406030204" charset="0"/>
                      </a:rPr>
                      <m:t>) : </m:t>
                    </m:r>
                    <m:r>
                      <a:rPr lang="en-US" altLang="en-US" i="1">
                        <a:solidFill>
                          <a:schemeClr val="bg1"/>
                        </a:solidFill>
                        <a:latin typeface="Cambria Math" panose="02040503050406030204" charset="0"/>
                        <a:cs typeface="Cambria Math" panose="02040503050406030204" charset="0"/>
                      </a:rPr>
                      <m:t>𝑅</m:t>
                    </m:r>
                    <m:r>
                      <a:rPr lang="en-US" altLang="en-US" i="1">
                        <a:solidFill>
                          <a:schemeClr val="bg1"/>
                        </a:solidFill>
                        <a:latin typeface="Cambria Math" panose="02040503050406030204" charset="0"/>
                        <a:cs typeface="Cambria Math" panose="02040503050406030204" charset="0"/>
                      </a:rPr>
                      <m:t> </m:t>
                    </m:r>
                    <m:r>
                      <a:rPr lang="en-US" altLang="en-US" i="1">
                        <a:solidFill>
                          <a:schemeClr val="bg1"/>
                        </a:solidFill>
                        <a:latin typeface="Cambria Math" panose="02040503050406030204" charset="0"/>
                        <a:cs typeface="Cambria Math" panose="02040503050406030204" charset="0"/>
                      </a:rPr>
                      <m:t>→ </m:t>
                    </m:r>
                    <m:r>
                      <a:rPr lang="en-US" altLang="en-US" i="1">
                        <a:solidFill>
                          <a:schemeClr val="bg1"/>
                        </a:solidFill>
                        <a:latin typeface="Cambria Math" panose="02040503050406030204" charset="0"/>
                        <a:cs typeface="Cambria Math" panose="02040503050406030204" charset="0"/>
                      </a:rPr>
                      <m:t>𝑅</m:t>
                    </m:r>
                    <m:r>
                      <a:rPr lang="en-US" altLang="en-US" i="1">
                        <a:solidFill>
                          <a:schemeClr val="bg1"/>
                        </a:solidFill>
                        <a:latin typeface="Cambria Math" panose="02040503050406030204" charset="0"/>
                        <a:cs typeface="Cambria Math" panose="02040503050406030204" charset="0"/>
                      </a:rPr>
                      <m:t> </m:t>
                    </m:r>
                  </m:oMath>
                </a14:m>
                <a:r>
                  <a:rPr lang="en-US" altLang="en-US">
                    <a:solidFill>
                      <a:schemeClr val="bg1"/>
                    </a:solidFill>
                    <a:latin typeface="Times New Roman" panose="02020603050405020304" pitchFamily="18" charset="0"/>
                    <a:cs typeface="Times New Roman" panose="02020603050405020304" pitchFamily="18" charset="0"/>
                  </a:rPr>
                  <a:t>. Khi </a:t>
                </a:r>
                <a:r>
                  <a:rPr lang="en-US" altLang="en-US">
                    <a:solidFill>
                      <a:schemeClr val="bg1"/>
                    </a:solidFill>
                    <a:latin typeface="Times New Roman" panose="02020603050405020304" pitchFamily="18" charset="0"/>
                    <a:cs typeface="Times New Roman" panose="02020603050405020304" pitchFamily="18" charset="0"/>
                  </a:rPr>
                  <a:t>đ</a:t>
                </a:r>
                <a:r>
                  <a:rPr lang="en-US" altLang="en-US">
                    <a:solidFill>
                      <a:schemeClr val="bg1"/>
                    </a:solidFill>
                    <a:latin typeface="Times New Roman" panose="02020603050405020304" pitchFamily="18" charset="0"/>
                    <a:cs typeface="Times New Roman" panose="02020603050405020304" pitchFamily="18" charset="0"/>
                  </a:rPr>
                  <a:t>ó khai triển taylor của hàm </a:t>
                </a:r>
                <a14:m>
                  <m:oMath xmlns:m="http://schemas.openxmlformats.org/officeDocument/2006/math">
                    <m:r>
                      <a:rPr lang="en-US" altLang="en-US" i="1">
                        <a:solidFill>
                          <a:schemeClr val="bg1"/>
                        </a:solidFill>
                        <a:latin typeface="Cambria Math" panose="02040503050406030204" charset="0"/>
                        <a:cs typeface="Cambria Math" panose="02040503050406030204" charset="0"/>
                      </a:rPr>
                      <m:t>𝑓</m:t>
                    </m:r>
                    <m:r>
                      <a:rPr lang="en-US" altLang="en-US" i="1">
                        <a:solidFill>
                          <a:schemeClr val="bg1"/>
                        </a:solidFill>
                        <a:latin typeface="Cambria Math" panose="02040503050406030204" charset="0"/>
                        <a:cs typeface="Cambria Math" panose="02040503050406030204" charset="0"/>
                      </a:rPr>
                      <m:t>(</m:t>
                    </m:r>
                    <m:r>
                      <a:rPr lang="en-US" altLang="en-US" i="1">
                        <a:solidFill>
                          <a:schemeClr val="bg1"/>
                        </a:solidFill>
                        <a:latin typeface="Cambria Math" panose="02040503050406030204" charset="0"/>
                        <a:cs typeface="Cambria Math" panose="02040503050406030204" charset="0"/>
                      </a:rPr>
                      <m:t>𝑥</m:t>
                    </m:r>
                    <m:r>
                      <a:rPr lang="en-US" altLang="en-US" i="1">
                        <a:solidFill>
                          <a:schemeClr val="bg1"/>
                        </a:solidFill>
                        <a:latin typeface="Cambria Math" panose="02040503050406030204" charset="0"/>
                        <a:cs typeface="Cambria Math" panose="02040503050406030204" charset="0"/>
                      </a:rPr>
                      <m:t>)</m:t>
                    </m:r>
                  </m:oMath>
                </a14:m>
                <a:r>
                  <a:rPr lang="en-US" altLang="en-US">
                    <a:solidFill>
                      <a:schemeClr val="bg1"/>
                    </a:solidFill>
                    <a:latin typeface="Times New Roman" panose="02020603050405020304" pitchFamily="18" charset="0"/>
                    <a:cs typeface="Times New Roman" panose="02020603050405020304" pitchFamily="18" charset="0"/>
                  </a:rPr>
                  <a:t>có dạng:</a:t>
                </a:r>
                <a:endParaRPr lang="en-US" altLang="en-US">
                  <a:solidFill>
                    <a:schemeClr val="bg1"/>
                  </a:solidFill>
                  <a:latin typeface="Times New Roman" panose="02020603050405020304" pitchFamily="18" charset="0"/>
                  <a:cs typeface="Times New Roman" panose="02020603050405020304" pitchFamily="18" charset="0"/>
                </a:endParaRPr>
              </a:p>
              <a:p>
                <a:endParaRPr lang="en-US" altLang="en-US">
                  <a:solidFill>
                    <a:schemeClr val="bg1"/>
                  </a:solidFill>
                  <a:latin typeface="Times New Roman" panose="02020603050405020304" pitchFamily="18" charset="0"/>
                  <a:cs typeface="Times New Roman" panose="02020603050405020304" pitchFamily="18" charset="0"/>
                </a:endParaRPr>
              </a:p>
              <a:p>
                <a:endParaRPr lang="en-US" altLang="en-US">
                  <a:solidFill>
                    <a:schemeClr val="bg1"/>
                  </a:solidFill>
                  <a:latin typeface="Times New Roman" panose="02020603050405020304" pitchFamily="18" charset="0"/>
                  <a:cs typeface="Times New Roman" panose="02020603050405020304" pitchFamily="18" charset="0"/>
                </a:endParaRPr>
              </a:p>
            </p:txBody>
          </p:sp>
        </mc:Choice>
        <mc:Fallback>
          <p:sp>
            <p:nvSpPr>
              <p:cNvPr id="2" name="Text Box 1"/>
              <p:cNvSpPr txBox="1">
                <a:spLocks noRot="1" noChangeAspect="1" noMove="1" noResize="1" noEditPoints="1" noAdjustHandles="1" noChangeArrowheads="1" noChangeShapeType="1" noTextEdit="1"/>
              </p:cNvSpPr>
              <p:nvPr/>
            </p:nvSpPr>
            <p:spPr>
              <a:xfrm>
                <a:off x="494030" y="457200"/>
                <a:ext cx="11338560" cy="2306955"/>
              </a:xfrm>
              <a:prstGeom prst="rect">
                <a:avLst/>
              </a:prstGeom>
              <a:blipFill rotWithShape="1">
                <a:blip r:embed="rId2"/>
                <a:stretch>
                  <a:fillRect/>
                </a:stretch>
              </a:blipFill>
            </p:spPr>
            <p:txBody>
              <a:bodyPr/>
              <a:lstStyle/>
              <a:p>
                <a:r>
                  <a:rPr lang="en-US" altLang="en-US">
                    <a:noFill/>
                  </a:rPr>
                  <a:t> </a:t>
                </a:r>
              </a:p>
            </p:txBody>
          </p:sp>
        </mc:Fallback>
      </mc:AlternateContent>
      <p:pic>
        <p:nvPicPr>
          <p:cNvPr id="5" name="Picture 4"/>
          <p:cNvPicPr>
            <a:picLocks noChangeAspect="1"/>
          </p:cNvPicPr>
          <p:nvPr/>
        </p:nvPicPr>
        <p:blipFill>
          <a:blip r:embed="rId3"/>
          <a:stretch>
            <a:fillRect/>
          </a:stretch>
        </p:blipFill>
        <p:spPr>
          <a:xfrm>
            <a:off x="494030" y="2174875"/>
            <a:ext cx="11083290" cy="837565"/>
          </a:xfrm>
          <a:prstGeom prst="rect">
            <a:avLst/>
          </a:prstGeom>
        </p:spPr>
      </p:pic>
      <p:sp>
        <p:nvSpPr>
          <p:cNvPr id="7" name="Text Box 6"/>
          <p:cNvSpPr txBox="1"/>
          <p:nvPr/>
        </p:nvSpPr>
        <p:spPr>
          <a:xfrm>
            <a:off x="685800" y="3425190"/>
            <a:ext cx="11134725" cy="922020"/>
          </a:xfrm>
          <a:prstGeom prst="rect">
            <a:avLst/>
          </a:prstGeom>
          <a:noFill/>
        </p:spPr>
        <p:txBody>
          <a:bodyPr wrap="square" rtlCol="0">
            <a:spAutoFit/>
          </a:bodyPr>
          <a:p>
            <a:r>
              <a:rPr lang="en-US">
                <a:solidFill>
                  <a:schemeClr val="bg1"/>
                </a:solidFill>
                <a:latin typeface="Times New Roman" panose="02020603050405020304" pitchFamily="18" charset="0"/>
                <a:cs typeface="Times New Roman" panose="02020603050405020304" pitchFamily="18" charset="0"/>
              </a:rPr>
              <a:t>- </a:t>
            </a:r>
            <a:r>
              <a:rPr lang="vi-VN">
                <a:solidFill>
                  <a:schemeClr val="bg1"/>
                </a:solidFill>
                <a:latin typeface="Times New Roman" panose="02020603050405020304" pitchFamily="18" charset="0"/>
                <a:cs typeface="Times New Roman" panose="02020603050405020304" pitchFamily="18" charset="0"/>
              </a:rPr>
              <a:t>Viết một cách ngắn gọn triển khai Taylor có </a:t>
            </a:r>
            <a:r>
              <a:rPr lang="vi-VN">
                <a:solidFill>
                  <a:schemeClr val="bg1"/>
                </a:solidFill>
                <a:latin typeface="Times New Roman" panose="02020603050405020304" pitchFamily="18" charset="0"/>
                <a:cs typeface="Times New Roman" panose="02020603050405020304" pitchFamily="18" charset="0"/>
              </a:rPr>
              <a:t>dạng :</a:t>
            </a:r>
            <a:endParaRPr lang="vi-VN">
              <a:solidFill>
                <a:schemeClr val="bg1"/>
              </a:solidFill>
              <a:latin typeface="Times New Roman" panose="02020603050405020304" pitchFamily="18" charset="0"/>
              <a:cs typeface="Times New Roman" panose="02020603050405020304" pitchFamily="18" charset="0"/>
            </a:endParaRPr>
          </a:p>
          <a:p>
            <a:r>
              <a:rPr lang="vi-VN">
                <a:solidFill>
                  <a:schemeClr val="bg1"/>
                </a:solidFill>
                <a:latin typeface="Times New Roman" panose="02020603050405020304" pitchFamily="18" charset="0"/>
                <a:cs typeface="Times New Roman" panose="02020603050405020304" pitchFamily="18" charset="0"/>
              </a:rPr>
              <a:t> </a:t>
            </a:r>
            <a:endParaRPr lang="vi-VN">
              <a:solidFill>
                <a:schemeClr val="bg1"/>
              </a:solidFill>
              <a:latin typeface="Times New Roman" panose="02020603050405020304" pitchFamily="18" charset="0"/>
              <a:cs typeface="Times New Roman" panose="02020603050405020304" pitchFamily="18" charset="0"/>
            </a:endParaRPr>
          </a:p>
          <a:p>
            <a:endParaRPr lang="vi-VN">
              <a:solidFill>
                <a:schemeClr val="bg1"/>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3740150" y="4133850"/>
            <a:ext cx="4476750" cy="116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组合 3"/>
          <p:cNvGrpSpPr/>
          <p:nvPr/>
        </p:nvGrpSpPr>
        <p:grpSpPr>
          <a:xfrm>
            <a:off x="1000124" y="298938"/>
            <a:ext cx="10384757" cy="6559062"/>
            <a:chOff x="1000124" y="298938"/>
            <a:chExt cx="10384757" cy="6559062"/>
          </a:xfrm>
        </p:grpSpPr>
        <p:pic>
          <p:nvPicPr>
            <p:cNvPr id="66" name="图片 6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l="13519" t="10937"/>
            <a:stretch>
              <a:fillRect/>
            </a:stretch>
          </p:blipFill>
          <p:spPr>
            <a:xfrm>
              <a:off x="2250830" y="298938"/>
              <a:ext cx="9134051" cy="6559062"/>
            </a:xfrm>
            <a:prstGeom prst="rect">
              <a:avLst/>
            </a:prstGeom>
          </p:spPr>
        </p:pic>
        <p:sp>
          <p:nvSpPr>
            <p:cNvPr id="2" name="稻壳儿_时尚演示出品_1"/>
            <p:cNvSpPr/>
            <p:nvPr/>
          </p:nvSpPr>
          <p:spPr>
            <a:xfrm>
              <a:off x="2936352" y="1815133"/>
              <a:ext cx="2060965" cy="1783201"/>
            </a:xfrm>
            <a:custGeom>
              <a:avLst/>
              <a:gdLst/>
              <a:ahLst/>
              <a:cxnLst/>
              <a:rect l="l" t="t" r="r" b="b"/>
              <a:pathLst>
                <a:path w="1944" h="1682" extrusionOk="0">
                  <a:moveTo>
                    <a:pt x="0" y="0"/>
                  </a:moveTo>
                  <a:lnTo>
                    <a:pt x="1944" y="0"/>
                  </a:lnTo>
                  <a:lnTo>
                    <a:pt x="973" y="1682"/>
                  </a:lnTo>
                  <a:lnTo>
                    <a:pt x="0" y="0"/>
                  </a:lnTo>
                  <a:close/>
                  <a:moveTo>
                    <a:pt x="1727" y="125"/>
                  </a:moveTo>
                  <a:lnTo>
                    <a:pt x="220" y="125"/>
                  </a:lnTo>
                  <a:lnTo>
                    <a:pt x="973" y="1432"/>
                  </a:lnTo>
                  <a:lnTo>
                    <a:pt x="1727" y="125"/>
                  </a:lnTo>
                  <a:close/>
                </a:path>
              </a:pathLst>
            </a:custGeom>
            <a:solidFill>
              <a:schemeClr val="accent6"/>
            </a:solidFill>
            <a:ln>
              <a:noFill/>
            </a:ln>
          </p:spPr>
          <p:txBody>
            <a:bodyPr spcFirstLastPara="1" wrap="square" lIns="82100" tIns="41050" rIns="82100" bIns="41050" anchor="ctr" anchorCtr="0">
              <a:noAutofit/>
            </a:bodyPr>
            <a:lstStyle/>
            <a:p>
              <a:pPr marL="0" marR="0" lvl="0" indent="0" algn="l" rtl="0">
                <a:spcBef>
                  <a:spcPts val="0"/>
                </a:spcBef>
                <a:spcAft>
                  <a:spcPts val="0"/>
                </a:spcAft>
                <a:buNone/>
              </a:pPr>
              <a:endParaRPr sz="1600" dirty="0">
                <a:solidFill>
                  <a:schemeClr val="bg1"/>
                </a:solidFill>
                <a:latin typeface="Montserrat" pitchFamily="2" charset="0"/>
                <a:cs typeface="+mn-ea"/>
                <a:sym typeface="+mn-lt"/>
              </a:endParaRPr>
            </a:p>
          </p:txBody>
        </p:sp>
        <p:sp>
          <p:nvSpPr>
            <p:cNvPr id="6" name="稻壳儿_时尚演示出品_1"/>
            <p:cNvSpPr/>
            <p:nvPr/>
          </p:nvSpPr>
          <p:spPr>
            <a:xfrm>
              <a:off x="7269597" y="1815133"/>
              <a:ext cx="2060965" cy="1783201"/>
            </a:xfrm>
            <a:custGeom>
              <a:avLst/>
              <a:gdLst/>
              <a:ahLst/>
              <a:cxnLst/>
              <a:rect l="l" t="t" r="r" b="b"/>
              <a:pathLst>
                <a:path w="1944" h="1682" extrusionOk="0">
                  <a:moveTo>
                    <a:pt x="0" y="0"/>
                  </a:moveTo>
                  <a:lnTo>
                    <a:pt x="1944" y="0"/>
                  </a:lnTo>
                  <a:lnTo>
                    <a:pt x="973" y="1682"/>
                  </a:lnTo>
                  <a:lnTo>
                    <a:pt x="0" y="0"/>
                  </a:lnTo>
                  <a:close/>
                  <a:moveTo>
                    <a:pt x="1727" y="125"/>
                  </a:moveTo>
                  <a:lnTo>
                    <a:pt x="220" y="125"/>
                  </a:lnTo>
                  <a:lnTo>
                    <a:pt x="973" y="1432"/>
                  </a:lnTo>
                  <a:lnTo>
                    <a:pt x="1727" y="125"/>
                  </a:lnTo>
                  <a:close/>
                </a:path>
              </a:pathLst>
            </a:custGeom>
            <a:solidFill>
              <a:schemeClr val="accent2"/>
            </a:solidFill>
            <a:ln>
              <a:noFill/>
            </a:ln>
          </p:spPr>
          <p:txBody>
            <a:bodyPr spcFirstLastPara="1" wrap="square" lIns="82100" tIns="41050" rIns="82100" bIns="41050" anchor="ctr" anchorCtr="0">
              <a:noAutofit/>
            </a:bodyPr>
            <a:lstStyle/>
            <a:p>
              <a:pPr marL="0" marR="0" lvl="0" indent="0" algn="l" rtl="0">
                <a:spcBef>
                  <a:spcPts val="0"/>
                </a:spcBef>
                <a:spcAft>
                  <a:spcPts val="0"/>
                </a:spcAft>
                <a:buNone/>
              </a:pPr>
              <a:endParaRPr sz="1600" dirty="0">
                <a:solidFill>
                  <a:schemeClr val="bg1"/>
                </a:solidFill>
                <a:latin typeface="Montserrat" pitchFamily="2" charset="0"/>
                <a:cs typeface="+mn-ea"/>
                <a:sym typeface="+mn-lt"/>
              </a:endParaRPr>
            </a:p>
          </p:txBody>
        </p:sp>
        <p:sp>
          <p:nvSpPr>
            <p:cNvPr id="8" name="稻壳儿_时尚演示出品_1"/>
            <p:cNvSpPr/>
            <p:nvPr/>
          </p:nvSpPr>
          <p:spPr>
            <a:xfrm flipV="1">
              <a:off x="2936352" y="3488247"/>
              <a:ext cx="2060965" cy="1783201"/>
            </a:xfrm>
            <a:custGeom>
              <a:avLst/>
              <a:gdLst/>
              <a:ahLst/>
              <a:cxnLst/>
              <a:rect l="l" t="t" r="r" b="b"/>
              <a:pathLst>
                <a:path w="1944" h="1682" extrusionOk="0">
                  <a:moveTo>
                    <a:pt x="0" y="0"/>
                  </a:moveTo>
                  <a:lnTo>
                    <a:pt x="1944" y="0"/>
                  </a:lnTo>
                  <a:lnTo>
                    <a:pt x="973" y="1682"/>
                  </a:lnTo>
                  <a:lnTo>
                    <a:pt x="0" y="0"/>
                  </a:lnTo>
                  <a:close/>
                  <a:moveTo>
                    <a:pt x="1727" y="125"/>
                  </a:moveTo>
                  <a:lnTo>
                    <a:pt x="220" y="125"/>
                  </a:lnTo>
                  <a:lnTo>
                    <a:pt x="973" y="1432"/>
                  </a:lnTo>
                  <a:lnTo>
                    <a:pt x="1727" y="125"/>
                  </a:lnTo>
                  <a:close/>
                </a:path>
              </a:pathLst>
            </a:custGeom>
            <a:solidFill>
              <a:schemeClr val="accent6"/>
            </a:solidFill>
            <a:ln>
              <a:noFill/>
            </a:ln>
          </p:spPr>
          <p:txBody>
            <a:bodyPr spcFirstLastPara="1" wrap="square" lIns="82100" tIns="41050" rIns="82100" bIns="41050" anchor="ctr" anchorCtr="0">
              <a:noAutofit/>
            </a:bodyPr>
            <a:lstStyle/>
            <a:p>
              <a:pPr marL="0" marR="0" lvl="0" indent="0" algn="l" rtl="0">
                <a:spcBef>
                  <a:spcPts val="0"/>
                </a:spcBef>
                <a:spcAft>
                  <a:spcPts val="0"/>
                </a:spcAft>
                <a:buNone/>
              </a:pPr>
              <a:endParaRPr sz="1600" dirty="0">
                <a:solidFill>
                  <a:schemeClr val="bg1"/>
                </a:solidFill>
                <a:latin typeface="Montserrat" pitchFamily="2" charset="0"/>
                <a:cs typeface="+mn-ea"/>
                <a:sym typeface="+mn-lt"/>
              </a:endParaRPr>
            </a:p>
          </p:txBody>
        </p:sp>
        <p:sp>
          <p:nvSpPr>
            <p:cNvPr id="9" name="稻壳儿_时尚演示出品_1"/>
            <p:cNvSpPr/>
            <p:nvPr/>
          </p:nvSpPr>
          <p:spPr>
            <a:xfrm flipV="1">
              <a:off x="7269597" y="3488247"/>
              <a:ext cx="2060965" cy="1783201"/>
            </a:xfrm>
            <a:custGeom>
              <a:avLst/>
              <a:gdLst/>
              <a:ahLst/>
              <a:cxnLst/>
              <a:rect l="l" t="t" r="r" b="b"/>
              <a:pathLst>
                <a:path w="1944" h="1682" extrusionOk="0">
                  <a:moveTo>
                    <a:pt x="0" y="0"/>
                  </a:moveTo>
                  <a:lnTo>
                    <a:pt x="1944" y="0"/>
                  </a:lnTo>
                  <a:lnTo>
                    <a:pt x="973" y="1682"/>
                  </a:lnTo>
                  <a:lnTo>
                    <a:pt x="0" y="0"/>
                  </a:lnTo>
                  <a:close/>
                  <a:moveTo>
                    <a:pt x="1727" y="125"/>
                  </a:moveTo>
                  <a:lnTo>
                    <a:pt x="220" y="125"/>
                  </a:lnTo>
                  <a:lnTo>
                    <a:pt x="973" y="1432"/>
                  </a:lnTo>
                  <a:lnTo>
                    <a:pt x="1727" y="125"/>
                  </a:lnTo>
                  <a:close/>
                </a:path>
              </a:pathLst>
            </a:custGeom>
            <a:solidFill>
              <a:schemeClr val="accent2"/>
            </a:solidFill>
            <a:ln>
              <a:noFill/>
            </a:ln>
          </p:spPr>
          <p:txBody>
            <a:bodyPr spcFirstLastPara="1" wrap="square" lIns="82100" tIns="41050" rIns="82100" bIns="41050" anchor="ctr" anchorCtr="0">
              <a:noAutofit/>
            </a:bodyPr>
            <a:lstStyle/>
            <a:p>
              <a:pPr marL="0" marR="0" lvl="0" indent="0" algn="l" rtl="0">
                <a:spcBef>
                  <a:spcPts val="0"/>
                </a:spcBef>
                <a:spcAft>
                  <a:spcPts val="0"/>
                </a:spcAft>
                <a:buNone/>
              </a:pPr>
              <a:endParaRPr sz="1600" dirty="0">
                <a:solidFill>
                  <a:schemeClr val="bg1"/>
                </a:solidFill>
                <a:latin typeface="Montserrat" pitchFamily="2" charset="0"/>
                <a:cs typeface="+mn-ea"/>
                <a:sym typeface="+mn-lt"/>
              </a:endParaRPr>
            </a:p>
          </p:txBody>
        </p:sp>
        <p:sp>
          <p:nvSpPr>
            <p:cNvPr id="13" name="文本框 12"/>
            <p:cNvSpPr txBox="1"/>
            <p:nvPr/>
          </p:nvSpPr>
          <p:spPr>
            <a:xfrm>
              <a:off x="1000124" y="1897868"/>
              <a:ext cx="2338070" cy="2967990"/>
            </a:xfrm>
            <a:prstGeom prst="rect">
              <a:avLst/>
            </a:prstGeom>
            <a:noFill/>
          </p:spPr>
          <p:txBody>
            <a:bodyPr wrap="square" rtlCol="0">
              <a:noAutofit/>
            </a:bodyPr>
            <a:lstStyle/>
            <a:p>
              <a:pPr algn="ctr"/>
              <a:r>
                <a:rPr lang="vi-VN"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rPr>
                <a:t>Đạo hàm riêng( partial derivative)</a:t>
              </a:r>
              <a:endParaRPr lang="vi-VN"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endParaRPr>
            </a:p>
          </p:txBody>
        </p:sp>
        <p:sp>
          <p:nvSpPr>
            <p:cNvPr id="17" name="文本框 16"/>
            <p:cNvSpPr txBox="1"/>
            <p:nvPr/>
          </p:nvSpPr>
          <p:spPr>
            <a:xfrm>
              <a:off x="8865234" y="1897868"/>
              <a:ext cx="2426970" cy="953135"/>
            </a:xfrm>
            <a:prstGeom prst="rect">
              <a:avLst/>
            </a:prstGeom>
            <a:noFill/>
          </p:spPr>
          <p:txBody>
            <a:bodyPr wrap="square" rtlCol="0">
              <a:spAutoFit/>
            </a:bodyPr>
            <a:lstStyle/>
            <a:p>
              <a:pPr algn="ctr"/>
              <a:r>
                <a:rPr lang="vi-VN"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rPr>
                <a:t>Gradient descentalue</a:t>
              </a:r>
              <a:endParaRPr lang="vi-VN"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endParaRPr>
            </a:p>
          </p:txBody>
        </p:sp>
        <p:sp>
          <p:nvSpPr>
            <p:cNvPr id="20" name="文本框 19"/>
            <p:cNvSpPr txBox="1"/>
            <p:nvPr/>
          </p:nvSpPr>
          <p:spPr>
            <a:xfrm>
              <a:off x="4581630" y="905289"/>
              <a:ext cx="3306328" cy="5386090"/>
            </a:xfrm>
            <a:prstGeom prst="rect">
              <a:avLst/>
            </a:prstGeom>
            <a:noFill/>
            <a:ln w="34925">
              <a:noFill/>
            </a:ln>
            <a:effectLst/>
          </p:spPr>
          <p:txBody>
            <a:bodyPr wrap="square" rtlCol="0">
              <a:spAutoFit/>
            </a:bodyPr>
            <a:lstStyle/>
            <a:p>
              <a:pPr algn="ctr"/>
              <a:r>
                <a:rPr lang="en-US" altLang="zh-CN"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rPr>
                <a:t>3</a:t>
              </a:r>
              <a:endParaRPr lang="zh-CN" altLang="en-US"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6" name="图片 6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l="13519" t="10937"/>
          <a:stretch>
            <a:fillRect/>
          </a:stretch>
        </p:blipFill>
        <p:spPr>
          <a:xfrm>
            <a:off x="2251075" y="299085"/>
            <a:ext cx="9133840" cy="6558915"/>
          </a:xfrm>
          <a:prstGeom prst="rect">
            <a:avLst/>
          </a:prstGeom>
        </p:spPr>
      </p:pic>
      <mc:AlternateContent xmlns:mc="http://schemas.openxmlformats.org/markup-compatibility/2006">
        <mc:Choice xmlns:a14="http://schemas.microsoft.com/office/drawing/2010/main" Requires="a14">
          <p:sp>
            <p:nvSpPr>
              <p:cNvPr id="3" name="Text Box 2"/>
              <p:cNvSpPr txBox="1"/>
              <p:nvPr/>
            </p:nvSpPr>
            <p:spPr>
              <a:xfrm>
                <a:off x="462915" y="309245"/>
                <a:ext cx="11228070" cy="4831080"/>
              </a:xfrm>
              <a:prstGeom prst="rect">
                <a:avLst/>
              </a:prstGeom>
              <a:noFill/>
            </p:spPr>
            <p:txBody>
              <a:bodyPr wrap="square" rtlCol="0">
                <a:spAutoFit/>
              </a:bodyPr>
              <a:p>
                <a:r>
                  <a:rPr lang="vi-VN" altLang="en-US" sz="2800">
                    <a:solidFill>
                      <a:schemeClr val="bg1"/>
                    </a:solidFill>
                    <a:latin typeface="Times New Roman" panose="02020603050405020304" pitchFamily="18" charset="0"/>
                    <a:cs typeface="Times New Roman" panose="02020603050405020304" pitchFamily="18" charset="0"/>
                  </a:rPr>
                  <a:t>- Đạo hàm </a:t>
                </a:r>
                <a:r>
                  <a:rPr lang="vi-VN" altLang="en-US" sz="2800">
                    <a:solidFill>
                      <a:schemeClr val="bg1"/>
                    </a:solidFill>
                    <a:latin typeface="Times New Roman" panose="02020603050405020304" pitchFamily="18" charset="0"/>
                    <a:cs typeface="Times New Roman" panose="02020603050405020304" pitchFamily="18" charset="0"/>
                  </a:rPr>
                  <a:t>riêng:</a:t>
                </a:r>
                <a:endParaRPr lang="vi-VN" altLang="en-US" sz="2800">
                  <a:solidFill>
                    <a:schemeClr val="bg1"/>
                  </a:solidFill>
                  <a:latin typeface="Times New Roman" panose="02020603050405020304" pitchFamily="18" charset="0"/>
                  <a:cs typeface="Times New Roman" panose="02020603050405020304" pitchFamily="18" charset="0"/>
                </a:endParaRPr>
              </a:p>
              <a:p>
                <a:pPr indent="457200"/>
                <a:r>
                  <a:rPr lang="vi-VN" altLang="en-US" sz="2800">
                    <a:solidFill>
                      <a:schemeClr val="bg1"/>
                    </a:solidFill>
                    <a:latin typeface="Times New Roman" panose="02020603050405020304" pitchFamily="18" charset="0"/>
                    <a:cs typeface="Times New Roman" panose="02020603050405020304" pitchFamily="18" charset="0"/>
                  </a:rPr>
                  <a:t>+)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ối với một hàm số có nhiều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ầu vào thì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ạo hàm riêng sẽ coi các </a:t>
                </a:r>
                <a:r>
                  <a:rPr lang="vi-VN" altLang="en-US" sz="2800">
                    <a:solidFill>
                      <a:schemeClr val="bg1"/>
                    </a:solidFill>
                    <a:latin typeface="Times New Roman" panose="02020603050405020304" pitchFamily="18" charset="0"/>
                    <a:cs typeface="Times New Roman" panose="02020603050405020304" pitchFamily="18" charset="0"/>
                  </a:rPr>
                  <a:t>	</a:t>
                </a:r>
                <a:r>
                  <a:rPr lang="en-US" altLang="en-US" sz="2800">
                    <a:solidFill>
                      <a:schemeClr val="bg1"/>
                    </a:solidFill>
                    <a:latin typeface="Times New Roman" panose="02020603050405020304" pitchFamily="18" charset="0"/>
                    <a:cs typeface="Times New Roman" panose="02020603050405020304" pitchFamily="18" charset="0"/>
                  </a:rPr>
                  <a:t>chiều khác là hằng số và tính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ạo hàm dựa trên chiều biến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ổi. </a:t>
                </a:r>
                <a:endParaRPr lang="en-US" altLang="en-US" sz="2800">
                  <a:solidFill>
                    <a:schemeClr val="bg1"/>
                  </a:solidFill>
                  <a:latin typeface="Times New Roman" panose="02020603050405020304" pitchFamily="18" charset="0"/>
                  <a:cs typeface="Times New Roman" panose="02020603050405020304" pitchFamily="18" charset="0"/>
                </a:endParaRPr>
              </a:p>
              <a:p>
                <a:pPr indent="457200"/>
                <a:r>
                  <a:rPr lang="en-US" altLang="en-US" sz="2800">
                    <a:solidFill>
                      <a:schemeClr val="bg1"/>
                    </a:solidFill>
                    <a:latin typeface="Times New Roman" panose="02020603050405020304" pitchFamily="18" charset="0"/>
                    <a:cs typeface="Times New Roman" panose="02020603050405020304" pitchFamily="18" charset="0"/>
                  </a:rPr>
                  <a:t>Chẳng hạn hàm </a:t>
                </a:r>
                <a14:m>
                  <m:oMath xmlns:m="http://schemas.openxmlformats.org/officeDocument/2006/math">
                    <m:r>
                      <a:rPr lang="en-US" altLang="en-US" sz="2800" i="1">
                        <a:solidFill>
                          <a:schemeClr val="bg1"/>
                        </a:solidFill>
                        <a:latin typeface="Cambria Math" panose="02040503050406030204" charset="0"/>
                        <a:cs typeface="Cambria Math" panose="02040503050406030204" charset="0"/>
                      </a:rPr>
                      <m:t>𝑓</m:t>
                    </m:r>
                    <m:r>
                      <a:rPr lang="en-US" altLang="en-US" sz="2800" i="1">
                        <a:solidFill>
                          <a:schemeClr val="bg1"/>
                        </a:solidFill>
                        <a:latin typeface="Cambria Math" panose="02040503050406030204" charset="0"/>
                        <a:cs typeface="Cambria Math" panose="02040503050406030204" charset="0"/>
                      </a:rPr>
                      <m:t>(</m:t>
                    </m:r>
                    <m:r>
                      <a:rPr lang="en-US" altLang="en-US" sz="2800" i="1">
                        <a:solidFill>
                          <a:schemeClr val="bg1"/>
                        </a:solidFill>
                        <a:latin typeface="Cambria Math" panose="02040503050406030204" charset="0"/>
                        <a:cs typeface="Cambria Math" panose="02040503050406030204" charset="0"/>
                      </a:rPr>
                      <m:t>𝑥</m:t>
                    </m:r>
                    <m:r>
                      <a:rPr lang="en-US" altLang="en-US" sz="2800" i="1" baseline="-25000">
                        <a:solidFill>
                          <a:schemeClr val="bg1"/>
                        </a:solidFill>
                        <a:latin typeface="Cambria Math" panose="02040503050406030204" charset="0"/>
                        <a:cs typeface="Cambria Math" panose="02040503050406030204" charset="0"/>
                      </a:rPr>
                      <m:t>1</m:t>
                    </m:r>
                    <m:r>
                      <a:rPr lang="en-US" altLang="en-US" sz="2800" i="1">
                        <a:solidFill>
                          <a:schemeClr val="bg1"/>
                        </a:solidFill>
                        <a:latin typeface="Cambria Math" panose="02040503050406030204" charset="0"/>
                        <a:cs typeface="Cambria Math" panose="02040503050406030204" charset="0"/>
                      </a:rPr>
                      <m:t>, ... , </m:t>
                    </m:r>
                    <m:r>
                      <a:rPr lang="en-US" altLang="en-US" sz="2800" i="1">
                        <a:solidFill>
                          <a:schemeClr val="bg1"/>
                        </a:solidFill>
                        <a:latin typeface="Cambria Math" panose="02040503050406030204" charset="0"/>
                        <a:cs typeface="Cambria Math" panose="02040503050406030204" charset="0"/>
                      </a:rPr>
                      <m:t>𝑥</m:t>
                    </m:r>
                    <m:r>
                      <a:rPr lang="en-US" altLang="en-US" sz="2800" i="1" baseline="-25000">
                        <a:solidFill>
                          <a:schemeClr val="bg1"/>
                        </a:solidFill>
                        <a:latin typeface="Cambria Math" panose="02040503050406030204" charset="0"/>
                        <a:cs typeface="Cambria Math" panose="02040503050406030204" charset="0"/>
                      </a:rPr>
                      <m:t>𝑛</m:t>
                    </m:r>
                    <m:r>
                      <a:rPr lang="en-US" altLang="en-US" sz="2800" i="1">
                        <a:solidFill>
                          <a:schemeClr val="bg1"/>
                        </a:solidFill>
                        <a:latin typeface="Cambria Math" panose="02040503050406030204" charset="0"/>
                        <a:cs typeface="Cambria Math" panose="02040503050406030204" charset="0"/>
                      </a:rPr>
                      <m:t>) </m:t>
                    </m:r>
                  </m:oMath>
                </a14:m>
                <a:r>
                  <a:rPr lang="en-US" altLang="en-US" sz="2800">
                    <a:solidFill>
                      <a:schemeClr val="bg1"/>
                    </a:solidFill>
                    <a:latin typeface="Times New Roman" panose="02020603050405020304" pitchFamily="18" charset="0"/>
                    <a:cs typeface="Times New Roman" panose="02020603050405020304" pitchFamily="18" charset="0"/>
                  </a:rPr>
                  <a:t>sẽ có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ạo hàm riêng theo </a:t>
                </a:r>
                <a14:m>
                  <m:oMath xmlns:m="http://schemas.openxmlformats.org/officeDocument/2006/math">
                    <m:r>
                      <a:rPr lang="en-US" altLang="en-US" sz="2800" i="1">
                        <a:solidFill>
                          <a:schemeClr val="bg1"/>
                        </a:solidFill>
                        <a:latin typeface="Cambria Math" panose="02040503050406030204" charset="0"/>
                        <a:cs typeface="Cambria Math" panose="02040503050406030204" charset="0"/>
                      </a:rPr>
                      <m:t>𝑥</m:t>
                    </m:r>
                    <m:r>
                      <a:rPr lang="en-US" altLang="en-US" sz="2800" i="1" baseline="-25000">
                        <a:solidFill>
                          <a:schemeClr val="bg1"/>
                        </a:solidFill>
                        <a:latin typeface="Cambria Math" panose="02040503050406030204" charset="0"/>
                        <a:cs typeface="Cambria Math" panose="02040503050406030204" charset="0"/>
                      </a:rPr>
                      <m:t>𝑖</m:t>
                    </m:r>
                  </m:oMath>
                </a14:m>
                <a:r>
                  <a:rPr lang="en-US" altLang="en-US" sz="2800">
                    <a:solidFill>
                      <a:schemeClr val="bg1"/>
                    </a:solidFill>
                    <a:latin typeface="Times New Roman" panose="02020603050405020304" pitchFamily="18" charset="0"/>
                    <a:cs typeface="Times New Roman" panose="02020603050405020304" pitchFamily="18" charset="0"/>
                  </a:rPr>
                  <a:t>nh</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 sau:</a:t>
                </a:r>
                <a:endParaRPr lang="en-US" altLang="en-US" sz="2800">
                  <a:solidFill>
                    <a:schemeClr val="bg1"/>
                  </a:solidFill>
                  <a:latin typeface="Times New Roman" panose="02020603050405020304" pitchFamily="18" charset="0"/>
                  <a:cs typeface="Times New Roman" panose="02020603050405020304" pitchFamily="18" charset="0"/>
                </a:endParaRPr>
              </a:p>
              <a:p>
                <a:pPr indent="457200"/>
                <a:endParaRPr lang="en-US" altLang="en-US" sz="2800">
                  <a:solidFill>
                    <a:schemeClr val="bg1"/>
                  </a:solidFill>
                  <a:latin typeface="Times New Roman" panose="02020603050405020304" pitchFamily="18" charset="0"/>
                  <a:cs typeface="Times New Roman" panose="02020603050405020304" pitchFamily="18" charset="0"/>
                </a:endParaRPr>
              </a:p>
              <a:p>
                <a:pPr indent="457200"/>
                <a:endParaRPr lang="en-US" altLang="en-US" sz="2800">
                  <a:solidFill>
                    <a:schemeClr val="bg1"/>
                  </a:solidFill>
                  <a:latin typeface="Times New Roman" panose="02020603050405020304" pitchFamily="18" charset="0"/>
                  <a:cs typeface="Times New Roman" panose="02020603050405020304" pitchFamily="18" charset="0"/>
                </a:endParaRPr>
              </a:p>
              <a:p>
                <a:pPr indent="457200"/>
                <a:endParaRPr lang="en-US" altLang="en-US" sz="2800">
                  <a:solidFill>
                    <a:schemeClr val="bg1"/>
                  </a:solidFill>
                  <a:latin typeface="Times New Roman" panose="02020603050405020304" pitchFamily="18" charset="0"/>
                  <a:cs typeface="Times New Roman" panose="02020603050405020304" pitchFamily="18" charset="0"/>
                </a:endParaRPr>
              </a:p>
              <a:p>
                <a:pPr indent="457200"/>
                <a:r>
                  <a:rPr lang="en-US" altLang="en-US" sz="2800">
                    <a:solidFill>
                      <a:schemeClr val="bg1"/>
                    </a:solidFill>
                    <a:latin typeface="Times New Roman" panose="02020603050405020304" pitchFamily="18" charset="0"/>
                    <a:cs typeface="Times New Roman" panose="02020603050405020304" pitchFamily="18" charset="0"/>
                  </a:rPr>
                  <a:t>+) Ta coi nh</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 các chiều còn lại khác </a:t>
                </a:r>
                <a14:m>
                  <m:oMath xmlns:m="http://schemas.openxmlformats.org/officeDocument/2006/math">
                    <m:r>
                      <a:rPr lang="en-US" altLang="en-US" sz="2800" i="1">
                        <a:solidFill>
                          <a:schemeClr val="bg1"/>
                        </a:solidFill>
                        <a:latin typeface="Cambria Math" panose="02040503050406030204" charset="0"/>
                        <a:cs typeface="Cambria Math" panose="02040503050406030204" charset="0"/>
                      </a:rPr>
                      <m:t>𝑥</m:t>
                    </m:r>
                    <m:r>
                      <a:rPr lang="en-US" altLang="en-US" sz="2800" i="1" baseline="-25000">
                        <a:solidFill>
                          <a:schemeClr val="bg1"/>
                        </a:solidFill>
                        <a:latin typeface="Cambria Math" panose="02040503050406030204" charset="0"/>
                        <a:cs typeface="Cambria Math" panose="02040503050406030204" charset="0"/>
                      </a:rPr>
                      <m:t>𝑖</m:t>
                    </m:r>
                  </m:oMath>
                </a14:m>
                <a:r>
                  <a:rPr lang="en-US" altLang="en-US" sz="2800">
                    <a:solidFill>
                      <a:schemeClr val="bg1"/>
                    </a:solidFill>
                    <a:latin typeface="Cambria Math" panose="02040503050406030204" charset="0"/>
                    <a:cs typeface="Cambria Math" panose="02040503050406030204" charset="0"/>
                  </a:rPr>
                  <a:t> </a:t>
                </a:r>
                <a:r>
                  <a:rPr lang="en-US" altLang="en-US" sz="2800">
                    <a:solidFill>
                      <a:schemeClr val="bg1"/>
                    </a:solidFill>
                    <a:latin typeface="Times New Roman" panose="02020603050405020304" pitchFamily="18" charset="0"/>
                    <a:cs typeface="Times New Roman" panose="02020603050405020304" pitchFamily="18" charset="0"/>
                  </a:rPr>
                  <a:t>là hằng số và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ạo hàm theo chỉ </a:t>
                </a:r>
                <a14:m>
                  <m:oMath xmlns:m="http://schemas.openxmlformats.org/officeDocument/2006/math">
                    <m:r>
                      <a:rPr lang="en-US" altLang="en-US" sz="2800" i="1">
                        <a:solidFill>
                          <a:schemeClr val="bg1"/>
                        </a:solidFill>
                        <a:latin typeface="Cambria Math" panose="02040503050406030204" charset="0"/>
                        <a:cs typeface="Cambria Math" panose="02040503050406030204" charset="0"/>
                      </a:rPr>
                      <m:t>𝑥</m:t>
                    </m:r>
                    <m:r>
                      <a:rPr lang="en-US" altLang="en-US" sz="2800" i="1" baseline="-25000">
                        <a:solidFill>
                          <a:schemeClr val="bg1"/>
                        </a:solidFill>
                        <a:latin typeface="Cambria Math" panose="02040503050406030204" charset="0"/>
                        <a:cs typeface="Cambria Math" panose="02040503050406030204" charset="0"/>
                      </a:rPr>
                      <m:t>𝑖</m:t>
                    </m:r>
                  </m:oMath>
                </a14:m>
                <a:r>
                  <a:rPr lang="en-US" altLang="en-US" sz="2800">
                    <a:solidFill>
                      <a:schemeClr val="bg1"/>
                    </a:solidFill>
                    <a:latin typeface="Times New Roman" panose="02020603050405020304" pitchFamily="18" charset="0"/>
                    <a:cs typeface="Times New Roman" panose="02020603050405020304" pitchFamily="18" charset="0"/>
                  </a:rPr>
                  <a:t> .</a:t>
                </a:r>
                <a:endParaRPr lang="en-US" altLang="en-US" sz="2800">
                  <a:solidFill>
                    <a:schemeClr val="bg1"/>
                  </a:solidFill>
                  <a:latin typeface="Times New Roman" panose="02020603050405020304" pitchFamily="18" charset="0"/>
                  <a:cs typeface="Times New Roman" panose="02020603050405020304" pitchFamily="18" charset="0"/>
                </a:endParaRPr>
              </a:p>
              <a:p>
                <a:pPr indent="457200"/>
                <a:endParaRPr lang="en-US" altLang="en-US" sz="2800">
                  <a:solidFill>
                    <a:schemeClr val="bg1"/>
                  </a:solidFill>
                  <a:latin typeface="Times New Roman" panose="02020603050405020304" pitchFamily="18" charset="0"/>
                  <a:cs typeface="Times New Roman" panose="02020603050405020304" pitchFamily="18" charset="0"/>
                </a:endParaRPr>
              </a:p>
              <a:p>
                <a:pPr indent="457200"/>
                <a:r>
                  <a:rPr lang="en-US" altLang="en-US" sz="2800">
                    <a:solidFill>
                      <a:schemeClr val="bg1"/>
                    </a:solidFill>
                    <a:latin typeface="Times New Roman" panose="02020603050405020304" pitchFamily="18" charset="0"/>
                    <a:cs typeface="Times New Roman" panose="02020603050405020304" pitchFamily="18" charset="0"/>
                  </a:rPr>
                  <a:t>Công thức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ạo hàm riêng sẽ </a:t>
                </a:r>
                <a:r>
                  <a:rPr lang="en-US" altLang="en-US" sz="2800">
                    <a:solidFill>
                      <a:schemeClr val="bg1"/>
                    </a:solidFill>
                    <a:latin typeface="Times New Roman" panose="02020603050405020304" pitchFamily="18" charset="0"/>
                    <a:cs typeface="Times New Roman" panose="02020603050405020304" pitchFamily="18" charset="0"/>
                  </a:rPr>
                  <a:t>đư</a:t>
                </a:r>
                <a:r>
                  <a:rPr lang="en-US" altLang="en-US" sz="2800">
                    <a:solidFill>
                      <a:schemeClr val="bg1"/>
                    </a:solidFill>
                    <a:latin typeface="Times New Roman" panose="02020603050405020304" pitchFamily="18" charset="0"/>
                    <a:cs typeface="Times New Roman" panose="02020603050405020304" pitchFamily="18" charset="0"/>
                  </a:rPr>
                  <a:t>ợc sử dụng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ể tính gradient descent.</a:t>
                </a:r>
                <a:endParaRPr lang="en-US" altLang="en-US" sz="2800">
                  <a:solidFill>
                    <a:schemeClr val="bg1"/>
                  </a:solidFill>
                  <a:latin typeface="Times New Roman" panose="02020603050405020304" pitchFamily="18" charset="0"/>
                  <a:cs typeface="Times New Roman" panose="02020603050405020304" pitchFamily="18" charset="0"/>
                </a:endParaRPr>
              </a:p>
              <a:p>
                <a:pPr indent="457200"/>
                <a:endParaRPr lang="en-US" altLang="en-US" sz="2800">
                  <a:solidFill>
                    <a:schemeClr val="bg1"/>
                  </a:solidFill>
                  <a:latin typeface="Times New Roman" panose="02020603050405020304" pitchFamily="18" charset="0"/>
                  <a:cs typeface="Times New Roman" panose="02020603050405020304" pitchFamily="18" charset="0"/>
                </a:endParaRPr>
              </a:p>
            </p:txBody>
          </p:sp>
        </mc:Choice>
        <mc:Fallback>
          <p:sp>
            <p:nvSpPr>
              <p:cNvPr id="3" name="Text Box 2"/>
              <p:cNvSpPr txBox="1">
                <a:spLocks noRot="1" noChangeAspect="1" noMove="1" noResize="1" noEditPoints="1" noAdjustHandles="1" noChangeArrowheads="1" noChangeShapeType="1" noTextEdit="1"/>
              </p:cNvSpPr>
              <p:nvPr/>
            </p:nvSpPr>
            <p:spPr>
              <a:xfrm>
                <a:off x="462915" y="309245"/>
                <a:ext cx="11228070" cy="4831080"/>
              </a:xfrm>
              <a:prstGeom prst="rect">
                <a:avLst/>
              </a:prstGeom>
              <a:blipFill rotWithShape="1">
                <a:blip r:embed="rId3"/>
                <a:stretch>
                  <a:fillRect/>
                </a:stretch>
              </a:blipFill>
            </p:spPr>
            <p:txBody>
              <a:bodyPr/>
              <a:lstStyle/>
              <a:p>
                <a:r>
                  <a:rPr lang="en-US" altLang="en-US">
                    <a:noFill/>
                  </a:rPr>
                  <a:t> </a:t>
                </a:r>
              </a:p>
            </p:txBody>
          </p:sp>
        </mc:Fallback>
      </mc:AlternateContent>
      <p:pic>
        <p:nvPicPr>
          <p:cNvPr id="5" name="Picture 4"/>
          <p:cNvPicPr>
            <a:picLocks noChangeAspect="1"/>
          </p:cNvPicPr>
          <p:nvPr/>
        </p:nvPicPr>
        <p:blipFill>
          <a:blip r:embed="rId4"/>
          <a:stretch>
            <a:fillRect/>
          </a:stretch>
        </p:blipFill>
        <p:spPr>
          <a:xfrm>
            <a:off x="657225" y="2101850"/>
            <a:ext cx="10839450" cy="847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6" name="图片 6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l="13519" t="10937"/>
          <a:stretch>
            <a:fillRect/>
          </a:stretch>
        </p:blipFill>
        <p:spPr>
          <a:xfrm>
            <a:off x="2251075" y="299085"/>
            <a:ext cx="9133840" cy="6558915"/>
          </a:xfrm>
          <a:prstGeom prst="rect">
            <a:avLst/>
          </a:prstGeom>
        </p:spPr>
      </p:pic>
      <p:sp>
        <p:nvSpPr>
          <p:cNvPr id="3" name="Text Box 2"/>
          <p:cNvSpPr txBox="1"/>
          <p:nvPr/>
        </p:nvSpPr>
        <p:spPr>
          <a:xfrm>
            <a:off x="462915" y="309245"/>
            <a:ext cx="11228070" cy="5692775"/>
          </a:xfrm>
          <a:prstGeom prst="rect">
            <a:avLst/>
          </a:prstGeom>
          <a:noFill/>
        </p:spPr>
        <p:txBody>
          <a:bodyPr wrap="square" rtlCol="0">
            <a:spAutoFit/>
          </a:bodyPr>
          <a:p>
            <a:r>
              <a:rPr lang="vi-VN" altLang="en-US" sz="2800">
                <a:solidFill>
                  <a:schemeClr val="bg1"/>
                </a:solidFill>
                <a:latin typeface="Times New Roman" panose="02020603050405020304" pitchFamily="18" charset="0"/>
                <a:cs typeface="Times New Roman" panose="02020603050405020304" pitchFamily="18" charset="0"/>
              </a:rPr>
              <a:t>- </a:t>
            </a:r>
            <a:r>
              <a:rPr lang="en-US" altLang="vi-VN" sz="2800">
                <a:solidFill>
                  <a:schemeClr val="bg1"/>
                </a:solidFill>
                <a:latin typeface="Times New Roman" panose="02020603050405020304" pitchFamily="18" charset="0"/>
                <a:cs typeface="Times New Roman" panose="02020603050405020304" pitchFamily="18" charset="0"/>
              </a:rPr>
              <a:t>Gradient descentalue</a:t>
            </a:r>
            <a:r>
              <a:rPr lang="vi-VN" altLang="en-US" sz="2800">
                <a:solidFill>
                  <a:schemeClr val="bg1"/>
                </a:solidFill>
                <a:latin typeface="Times New Roman" panose="02020603050405020304" pitchFamily="18" charset="0"/>
                <a:cs typeface="Times New Roman" panose="02020603050405020304" pitchFamily="18" charset="0"/>
              </a:rPr>
              <a:t>:</a:t>
            </a:r>
            <a:endParaRPr lang="vi-VN" altLang="en-US" sz="2800">
              <a:solidFill>
                <a:schemeClr val="bg1"/>
              </a:solidFill>
              <a:latin typeface="Times New Roman" panose="02020603050405020304" pitchFamily="18" charset="0"/>
              <a:cs typeface="Times New Roman" panose="02020603050405020304" pitchFamily="18" charset="0"/>
            </a:endParaRPr>
          </a:p>
          <a:p>
            <a:pPr indent="457200"/>
            <a:r>
              <a:rPr lang="vi-VN" altLang="en-US" sz="2800">
                <a:solidFill>
                  <a:schemeClr val="bg1"/>
                </a:solidFill>
                <a:latin typeface="Times New Roman" panose="02020603050405020304" pitchFamily="18" charset="0"/>
                <a:cs typeface="Times New Roman" panose="02020603050405020304" pitchFamily="18" charset="0"/>
              </a:rPr>
              <a:t>+) </a:t>
            </a:r>
            <a:r>
              <a:rPr lang="en-US" altLang="en-US" sz="2800">
                <a:solidFill>
                  <a:schemeClr val="bg1"/>
                </a:solidFill>
                <a:latin typeface="Times New Roman" panose="02020603050405020304" pitchFamily="18" charset="0"/>
                <a:cs typeface="Times New Roman" panose="02020603050405020304" pitchFamily="18" charset="0"/>
              </a:rPr>
              <a:t>Gradient descent là tên của ph</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ơng pháp tối </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u theo vòng lặp dựa trên 	gradient nhằm tìm nghiệm tối </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u cục bộ của một hàm khả vi</a:t>
            </a:r>
            <a:endParaRPr lang="en-US" altLang="en-US" sz="2800">
              <a:solidFill>
                <a:schemeClr val="bg1"/>
              </a:solidFill>
              <a:latin typeface="Times New Roman" panose="02020603050405020304" pitchFamily="18" charset="0"/>
              <a:cs typeface="Times New Roman" panose="02020603050405020304" pitchFamily="18" charset="0"/>
            </a:endParaRPr>
          </a:p>
          <a:p>
            <a:pPr indent="457200"/>
            <a:r>
              <a:rPr lang="en-US" altLang="en-US" sz="2800">
                <a:solidFill>
                  <a:schemeClr val="bg1"/>
                </a:solidFill>
                <a:latin typeface="Times New Roman" panose="02020603050405020304" pitchFamily="18" charset="0"/>
                <a:cs typeface="Times New Roman" panose="02020603050405020304" pitchFamily="18" charset="0"/>
              </a:rPr>
              <a:t>+)  Gradient descent một ph</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ơng pháp th</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ờng xuyên </a:t>
            </a:r>
            <a:r>
              <a:rPr lang="en-US" altLang="en-US" sz="2800">
                <a:solidFill>
                  <a:schemeClr val="bg1"/>
                </a:solidFill>
                <a:latin typeface="Times New Roman" panose="02020603050405020304" pitchFamily="18" charset="0"/>
                <a:cs typeface="Times New Roman" panose="02020603050405020304" pitchFamily="18" charset="0"/>
              </a:rPr>
              <a:t>đư</a:t>
            </a:r>
            <a:r>
              <a:rPr lang="en-US" altLang="en-US" sz="2800">
                <a:solidFill>
                  <a:schemeClr val="bg1"/>
                </a:solidFill>
                <a:latin typeface="Times New Roman" panose="02020603050405020304" pitchFamily="18" charset="0"/>
                <a:cs typeface="Times New Roman" panose="02020603050405020304" pitchFamily="18" charset="0"/>
              </a:rPr>
              <a:t>ợc sử dụng trong 	huấn luyện và cập nhật hệ số của mạng nơ ron.</a:t>
            </a:r>
            <a:endParaRPr lang="en-US" altLang="en-US" sz="2800">
              <a:solidFill>
                <a:schemeClr val="bg1"/>
              </a:solidFill>
              <a:latin typeface="Times New Roman" panose="02020603050405020304" pitchFamily="18" charset="0"/>
              <a:cs typeface="Times New Roman" panose="02020603050405020304" pitchFamily="18" charset="0"/>
            </a:endParaRPr>
          </a:p>
          <a:p>
            <a:pPr indent="457200"/>
            <a:r>
              <a:rPr lang="en-US" altLang="en-US" sz="2800">
                <a:solidFill>
                  <a:schemeClr val="bg1"/>
                </a:solidFill>
                <a:latin typeface="Times New Roman" panose="02020603050405020304" pitchFamily="18" charset="0"/>
                <a:cs typeface="Times New Roman" panose="02020603050405020304" pitchFamily="18" charset="0"/>
              </a:rPr>
              <a:t>+) Bởi chúng ta hình dung mạng neural network sẽ tìm cách tối </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u hàm 	loss function theo các véc tơ hệ số ở từng layer. Do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ó chúng ta cần 	tính gradient của hàm loss function theo véc tơ hệ số theo công thức 	nh</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 sau:</a:t>
            </a:r>
            <a:endParaRPr lang="en-US" altLang="en-US" sz="2800">
              <a:solidFill>
                <a:schemeClr val="bg1"/>
              </a:solidFill>
              <a:latin typeface="Times New Roman" panose="02020603050405020304" pitchFamily="18" charset="0"/>
              <a:cs typeface="Times New Roman" panose="02020603050405020304" pitchFamily="18" charset="0"/>
            </a:endParaRPr>
          </a:p>
          <a:p>
            <a:pPr indent="457200"/>
            <a:endParaRPr lang="en-US" altLang="en-US" sz="2800">
              <a:solidFill>
                <a:schemeClr val="bg1"/>
              </a:solidFill>
              <a:latin typeface="Times New Roman" panose="02020603050405020304" pitchFamily="18" charset="0"/>
              <a:cs typeface="Times New Roman" panose="02020603050405020304" pitchFamily="18" charset="0"/>
            </a:endParaRPr>
          </a:p>
          <a:p>
            <a:pPr indent="457200"/>
            <a:endParaRPr lang="en-US" altLang="en-US" sz="2800">
              <a:solidFill>
                <a:schemeClr val="bg1"/>
              </a:solidFill>
              <a:latin typeface="Times New Roman" panose="02020603050405020304" pitchFamily="18" charset="0"/>
              <a:cs typeface="Times New Roman" panose="02020603050405020304" pitchFamily="18" charset="0"/>
            </a:endParaRPr>
          </a:p>
          <a:p>
            <a:pPr indent="457200"/>
            <a:endParaRPr lang="en-US" altLang="en-US" sz="2800">
              <a:solidFill>
                <a:schemeClr val="bg1"/>
              </a:solidFill>
              <a:latin typeface="Times New Roman" panose="02020603050405020304" pitchFamily="18" charset="0"/>
              <a:cs typeface="Times New Roman" panose="02020603050405020304" pitchFamily="18" charset="0"/>
            </a:endParaRPr>
          </a:p>
          <a:p>
            <a:pPr indent="457200"/>
            <a:endParaRPr lang="en-US" altLang="en-US" sz="280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268345" y="4447540"/>
            <a:ext cx="5915025" cy="1028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5" name="图片 44"/>
          <p:cNvPicPr>
            <a:picLocks noChangeAspect="1"/>
          </p:cNvPicPr>
          <p:nvPr/>
        </p:nvPicPr>
        <p:blipFill rotWithShape="1">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t="13746" r="14651" b="35045"/>
          <a:stretch>
            <a:fillRect/>
          </a:stretch>
        </p:blipFill>
        <p:spPr>
          <a:xfrm>
            <a:off x="5765299" y="0"/>
            <a:ext cx="6426702" cy="6858000"/>
          </a:xfrm>
          <a:prstGeom prst="rect">
            <a:avLst/>
          </a:prstGeom>
        </p:spPr>
      </p:pic>
      <p:grpSp>
        <p:nvGrpSpPr>
          <p:cNvPr id="2" name="组合 1"/>
          <p:cNvGrpSpPr/>
          <p:nvPr/>
        </p:nvGrpSpPr>
        <p:grpSpPr>
          <a:xfrm>
            <a:off x="751275" y="795202"/>
            <a:ext cx="10157537" cy="5386090"/>
            <a:chOff x="751275" y="795202"/>
            <a:chExt cx="10157537" cy="5386090"/>
          </a:xfrm>
        </p:grpSpPr>
        <p:sp>
          <p:nvSpPr>
            <p:cNvPr id="20" name="文本框 19"/>
            <p:cNvSpPr txBox="1"/>
            <p:nvPr/>
          </p:nvSpPr>
          <p:spPr>
            <a:xfrm>
              <a:off x="7602484" y="795202"/>
              <a:ext cx="3306328" cy="5386090"/>
            </a:xfrm>
            <a:prstGeom prst="rect">
              <a:avLst/>
            </a:prstGeom>
            <a:noFill/>
            <a:ln w="34925">
              <a:noFill/>
            </a:ln>
            <a:effectLst/>
          </p:spPr>
          <p:txBody>
            <a:bodyPr wrap="square" rtlCol="0">
              <a:spAutoFit/>
            </a:bodyPr>
            <a:lstStyle/>
            <a:p>
              <a:pPr algn="ctr"/>
              <a:r>
                <a:rPr lang="en-US" altLang="zh-CN"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rPr>
                <a:t>4</a:t>
              </a:r>
              <a:endParaRPr lang="zh-CN" altLang="en-US"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endParaRPr>
            </a:p>
          </p:txBody>
        </p:sp>
        <p:grpSp>
          <p:nvGrpSpPr>
            <p:cNvPr id="4" name="组合 3"/>
            <p:cNvGrpSpPr/>
            <p:nvPr/>
          </p:nvGrpSpPr>
          <p:grpSpPr>
            <a:xfrm rot="5400000" flipV="1">
              <a:off x="4295713" y="2397346"/>
              <a:ext cx="3485385" cy="2696353"/>
              <a:chOff x="1984881" y="-1444960"/>
              <a:chExt cx="8347386" cy="6232853"/>
            </a:xfrm>
            <a:solidFill>
              <a:srgbClr val="00D5DF"/>
            </a:solidFill>
          </p:grpSpPr>
          <p:cxnSp>
            <p:nvCxnSpPr>
              <p:cNvPr id="5" name="直接连接符 4"/>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23" name="平行四边形 22"/>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1603702" y="1413999"/>
              <a:ext cx="4827402" cy="275590"/>
            </a:xfrm>
            <a:prstGeom prst="rect">
              <a:avLst/>
            </a:prstGeom>
            <a:noFill/>
          </p:spPr>
          <p:txBody>
            <a:bodyPr wrap="square" rtlCol="0">
              <a:spAutoFit/>
            </a:bodyPr>
            <a:lstStyle/>
            <a:p>
              <a:pPr algn="ctr"/>
              <a:endParaRPr lang="en-US" altLang="zh-CN" sz="1200" dirty="0">
                <a:solidFill>
                  <a:schemeClr val="bg1"/>
                </a:solidFill>
                <a:latin typeface="Montserrat" pitchFamily="2" charset="0"/>
                <a:sym typeface="Montserrat" pitchFamily="2" charset="0"/>
              </a:endParaRPr>
            </a:p>
          </p:txBody>
        </p:sp>
        <p:sp>
          <p:nvSpPr>
            <p:cNvPr id="31" name="文本框 30"/>
            <p:cNvSpPr txBox="1"/>
            <p:nvPr/>
          </p:nvSpPr>
          <p:spPr>
            <a:xfrm>
              <a:off x="1306265" y="2952297"/>
              <a:ext cx="5638165" cy="953135"/>
            </a:xfrm>
            <a:prstGeom prst="rect">
              <a:avLst/>
            </a:prstGeom>
            <a:noFill/>
            <a:ln>
              <a:solidFill>
                <a:schemeClr val="bg1"/>
              </a:solidFill>
            </a:ln>
          </p:spPr>
          <p:txBody>
            <a:bodyPr wrap="square" rtlCol="0">
              <a:spAutoFit/>
            </a:bodyPr>
            <a:lstStyle/>
            <a:p>
              <a:pPr algn="ctr"/>
              <a:r>
                <a:rPr lang="vi-VN"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rPr>
                <a:t>Đạo hàm vector - </a:t>
              </a:r>
              <a:r>
                <a:rPr lang="vi-VN"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rPr>
                <a:t>value</a:t>
              </a:r>
              <a:endParaRPr lang="vi-VN"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endParaRPr>
            </a:p>
            <a:p>
              <a:pPr algn="ctr"/>
              <a:r>
                <a:rPr lang="vi-VN"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rPr>
                <a:t>Đạo hàm vector - </a:t>
              </a:r>
              <a:r>
                <a:rPr lang="vi-VN"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rPr>
                <a:t>vector </a:t>
              </a:r>
              <a:endParaRPr lang="vi-VN"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endParaRPr>
            </a:p>
          </p:txBody>
        </p:sp>
        <p:grpSp>
          <p:nvGrpSpPr>
            <p:cNvPr id="33" name="组合 32"/>
            <p:cNvGrpSpPr/>
            <p:nvPr/>
          </p:nvGrpSpPr>
          <p:grpSpPr>
            <a:xfrm rot="16200000" flipH="1" flipV="1">
              <a:off x="356759" y="2397346"/>
              <a:ext cx="3485385" cy="2696353"/>
              <a:chOff x="1984881" y="-1444960"/>
              <a:chExt cx="8347386" cy="6232853"/>
            </a:xfrm>
            <a:solidFill>
              <a:srgbClr val="00D5DF"/>
            </a:solidFill>
          </p:grpSpPr>
          <p:cxnSp>
            <p:nvCxnSpPr>
              <p:cNvPr id="34" name="直接连接符 33"/>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37" name="平行四边形 36"/>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5" name="图片 44"/>
          <p:cNvPicPr>
            <a:picLocks noChangeAspect="1"/>
          </p:cNvPicPr>
          <p:nvPr/>
        </p:nvPicPr>
        <p:blipFill rotWithShape="1">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t="13746" r="14651" b="35045"/>
          <a:stretch>
            <a:fillRect/>
          </a:stretch>
        </p:blipFill>
        <p:spPr>
          <a:xfrm>
            <a:off x="5765299" y="0"/>
            <a:ext cx="6426702" cy="6858000"/>
          </a:xfrm>
          <a:prstGeom prst="rect">
            <a:avLst/>
          </a:prstGeom>
        </p:spPr>
      </p:pic>
      <mc:AlternateContent xmlns:mc="http://schemas.openxmlformats.org/markup-compatibility/2006">
        <mc:Choice xmlns:a14="http://schemas.microsoft.com/office/drawing/2010/main" Requires="a14">
          <p:sp>
            <p:nvSpPr>
              <p:cNvPr id="3" name="Text Box 2"/>
              <p:cNvSpPr txBox="1"/>
              <p:nvPr/>
            </p:nvSpPr>
            <p:spPr>
              <a:xfrm>
                <a:off x="537210" y="481965"/>
                <a:ext cx="10547350" cy="3108325"/>
              </a:xfrm>
              <a:prstGeom prst="rect">
                <a:avLst/>
              </a:prstGeom>
              <a:noFill/>
            </p:spPr>
            <p:txBody>
              <a:bodyPr wrap="square" rtlCol="0">
                <a:spAutoFit/>
              </a:bodyPr>
              <a:p>
                <a:r>
                  <a:rPr lang="vi-VN" altLang="en-US" sz="2800">
                    <a:solidFill>
                      <a:schemeClr val="bg1"/>
                    </a:solidFill>
                    <a:latin typeface="Times New Roman" panose="02020603050405020304" pitchFamily="18" charset="0"/>
                    <a:cs typeface="Times New Roman" panose="02020603050405020304" pitchFamily="18" charset="0"/>
                  </a:rPr>
                  <a:t>CÔNG THỨC ĐẠO HÀM VECTOR - </a:t>
                </a:r>
                <a:r>
                  <a:rPr lang="vi-VN" altLang="en-US" sz="2800">
                    <a:solidFill>
                      <a:schemeClr val="bg1"/>
                    </a:solidFill>
                    <a:latin typeface="Times New Roman" panose="02020603050405020304" pitchFamily="18" charset="0"/>
                    <a:cs typeface="Times New Roman" panose="02020603050405020304" pitchFamily="18" charset="0"/>
                  </a:rPr>
                  <a:t>VALUE </a:t>
                </a:r>
                <a:endParaRPr lang="vi-VN" altLang="en-US" sz="2800">
                  <a:solidFill>
                    <a:schemeClr val="bg1"/>
                  </a:solidFill>
                  <a:latin typeface="Times New Roman" panose="02020603050405020304" pitchFamily="18" charset="0"/>
                  <a:cs typeface="Times New Roman" panose="02020603050405020304" pitchFamily="18" charset="0"/>
                </a:endParaRPr>
              </a:p>
              <a:p>
                <a:endParaRPr lang="vi-VN" altLang="en-US" sz="2800">
                  <a:solidFill>
                    <a:schemeClr val="bg1"/>
                  </a:solidFill>
                  <a:latin typeface="Times New Roman" panose="02020603050405020304" pitchFamily="18" charset="0"/>
                  <a:cs typeface="Times New Roman" panose="02020603050405020304" pitchFamily="18" charset="0"/>
                </a:endParaRPr>
              </a:p>
              <a:p>
                <a:r>
                  <a:rPr lang="vi-VN" altLang="en-US" sz="2800">
                    <a:solidFill>
                      <a:schemeClr val="bg1"/>
                    </a:solidFill>
                    <a:latin typeface="Times New Roman" panose="02020603050405020304" pitchFamily="18" charset="0"/>
                    <a:cs typeface="Times New Roman" panose="02020603050405020304" pitchFamily="18" charset="0"/>
                  </a:rPr>
                  <a:t>- </a:t>
                </a:r>
                <a:r>
                  <a:rPr lang="en-US" altLang="en-US" sz="2800">
                    <a:solidFill>
                      <a:schemeClr val="bg1"/>
                    </a:solidFill>
                    <a:latin typeface="Times New Roman" panose="02020603050405020304" pitchFamily="18" charset="0"/>
                    <a:cs typeface="Times New Roman" panose="02020603050405020304" pitchFamily="18" charset="0"/>
                  </a:rPr>
                  <a:t>Có những véc tơ mà mỗi phần tử của nó là một hàm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ối với biến</a:t>
                </a:r>
                <a:r>
                  <a:rPr lang="vi-VN" altLang="en-US" sz="2800">
                    <a:solidFill>
                      <a:schemeClr val="bg1"/>
                    </a:solidFill>
                    <a:latin typeface="Times New Roman" panose="02020603050405020304" pitchFamily="18" charset="0"/>
                    <a:cs typeface="Times New Roman" panose="02020603050405020304" pitchFamily="18" charset="0"/>
                  </a:rPr>
                  <a:t> </a:t>
                </a:r>
                <a:r>
                  <a:rPr lang="vi-VN" altLang="en-US" sz="2800">
                    <a:solidFill>
                      <a:schemeClr val="bg1"/>
                    </a:solidFill>
                    <a:latin typeface="Times New Roman" panose="02020603050405020304" pitchFamily="18" charset="0"/>
                    <a:cs typeface="Times New Roman" panose="02020603050405020304" pitchFamily="18" charset="0"/>
                  </a:rPr>
                  <a:t>x.</a:t>
                </a:r>
                <a:endParaRPr lang="vi-VN" altLang="en-US" sz="2800">
                  <a:solidFill>
                    <a:schemeClr val="bg1"/>
                  </a:solidFill>
                  <a:latin typeface="Times New Roman" panose="02020603050405020304" pitchFamily="18" charset="0"/>
                  <a:cs typeface="Times New Roman" panose="02020603050405020304" pitchFamily="18" charset="0"/>
                </a:endParaRPr>
              </a:p>
              <a:p>
                <a:r>
                  <a:rPr lang="vi-VN" altLang="en-US" sz="2800">
                    <a:solidFill>
                      <a:schemeClr val="bg1"/>
                    </a:solidFill>
                    <a:latin typeface="Times New Roman" panose="02020603050405020304" pitchFamily="18" charset="0"/>
                    <a:cs typeface="Times New Roman" panose="02020603050405020304" pitchFamily="18" charset="0"/>
                  </a:rPr>
                  <a:t>- Ví dụ : </a:t>
                </a:r>
                <a14:m>
                  <m:oMath xmlns:m="http://schemas.openxmlformats.org/officeDocument/2006/math">
                    <m:r>
                      <a:rPr lang="en-US" altLang="vi-VN" sz="2800" i="1">
                        <a:solidFill>
                          <a:schemeClr val="bg1"/>
                        </a:solidFill>
                        <a:latin typeface="Cambria Math" panose="02040503050406030204" charset="0"/>
                        <a:cs typeface="Cambria Math" panose="02040503050406030204" charset="0"/>
                      </a:rPr>
                      <m:t>𝑓</m:t>
                    </m:r>
                    <m:r>
                      <a:rPr lang="en-US" altLang="vi-VN" sz="2800" i="1">
                        <a:solidFill>
                          <a:schemeClr val="bg1"/>
                        </a:solidFill>
                        <a:latin typeface="Cambria Math" panose="02040503050406030204" charset="0"/>
                        <a:cs typeface="Cambria Math" panose="02040503050406030204" charset="0"/>
                      </a:rPr>
                      <m:t>(</m:t>
                    </m:r>
                    <m:r>
                      <a:rPr lang="en-US" altLang="vi-VN" sz="2800" i="1">
                        <a:solidFill>
                          <a:schemeClr val="bg1"/>
                        </a:solidFill>
                        <a:latin typeface="Cambria Math" panose="02040503050406030204" charset="0"/>
                        <a:cs typeface="Cambria Math" panose="02040503050406030204" charset="0"/>
                      </a:rPr>
                      <m:t>𝑥</m:t>
                    </m:r>
                    <m:r>
                      <a:rPr lang="en-US" altLang="vi-VN" sz="2800" i="1">
                        <a:solidFill>
                          <a:schemeClr val="bg1"/>
                        </a:solidFill>
                        <a:latin typeface="Cambria Math" panose="02040503050406030204" charset="0"/>
                        <a:cs typeface="Cambria Math" panose="02040503050406030204" charset="0"/>
                      </a:rPr>
                      <m:t>) = [</m:t>
                    </m:r>
                    <m:r>
                      <a:rPr lang="en-US" altLang="vi-VN" sz="2800" i="1">
                        <a:solidFill>
                          <a:schemeClr val="bg1"/>
                        </a:solidFill>
                        <a:latin typeface="Cambria Math" panose="02040503050406030204" charset="0"/>
                        <a:cs typeface="Cambria Math" panose="02040503050406030204" charset="0"/>
                      </a:rPr>
                      <m:t>𝑓</m:t>
                    </m:r>
                    <m:r>
                      <a:rPr lang="en-US" altLang="vi-VN" sz="2800" i="1" baseline="-25000">
                        <a:solidFill>
                          <a:schemeClr val="bg1"/>
                        </a:solidFill>
                        <a:latin typeface="Cambria Math" panose="02040503050406030204" charset="0"/>
                        <a:cs typeface="Cambria Math" panose="02040503050406030204" charset="0"/>
                      </a:rPr>
                      <m:t>1</m:t>
                    </m:r>
                    <m:r>
                      <a:rPr lang="en-US" altLang="vi-VN" sz="2800" i="1">
                        <a:solidFill>
                          <a:schemeClr val="bg1"/>
                        </a:solidFill>
                        <a:latin typeface="Cambria Math" panose="02040503050406030204" charset="0"/>
                        <a:cs typeface="Cambria Math" panose="02040503050406030204" charset="0"/>
                      </a:rPr>
                      <m:t>(</m:t>
                    </m:r>
                    <m:r>
                      <a:rPr lang="en-US" altLang="vi-VN" sz="2800" i="1">
                        <a:solidFill>
                          <a:schemeClr val="bg1"/>
                        </a:solidFill>
                        <a:latin typeface="Cambria Math" panose="02040503050406030204" charset="0"/>
                        <a:cs typeface="Cambria Math" panose="02040503050406030204" charset="0"/>
                      </a:rPr>
                      <m:t>𝑥</m:t>
                    </m:r>
                    <m:r>
                      <a:rPr lang="en-US" altLang="vi-VN" sz="2800" i="1">
                        <a:solidFill>
                          <a:schemeClr val="bg1"/>
                        </a:solidFill>
                        <a:latin typeface="Cambria Math" panose="02040503050406030204" charset="0"/>
                        <a:cs typeface="Cambria Math" panose="02040503050406030204" charset="0"/>
                      </a:rPr>
                      <m:t>), </m:t>
                    </m:r>
                    <m:r>
                      <a:rPr lang="en-US" altLang="vi-VN" sz="2800" i="1">
                        <a:solidFill>
                          <a:schemeClr val="bg1"/>
                        </a:solidFill>
                        <a:latin typeface="Cambria Math" panose="02040503050406030204" charset="0"/>
                        <a:cs typeface="Cambria Math" panose="02040503050406030204" charset="0"/>
                      </a:rPr>
                      <m:t>𝑓</m:t>
                    </m:r>
                    <m:r>
                      <a:rPr lang="en-US" altLang="vi-VN" sz="2800" i="1" baseline="-25000">
                        <a:solidFill>
                          <a:schemeClr val="bg1"/>
                        </a:solidFill>
                        <a:latin typeface="Cambria Math" panose="02040503050406030204" charset="0"/>
                        <a:cs typeface="Cambria Math" panose="02040503050406030204" charset="0"/>
                      </a:rPr>
                      <m:t>2</m:t>
                    </m:r>
                    <m:r>
                      <a:rPr lang="en-US" altLang="vi-VN" sz="2800" i="1">
                        <a:solidFill>
                          <a:schemeClr val="bg1"/>
                        </a:solidFill>
                        <a:latin typeface="Cambria Math" panose="02040503050406030204" charset="0"/>
                        <a:cs typeface="Cambria Math" panose="02040503050406030204" charset="0"/>
                      </a:rPr>
                      <m:t>(</m:t>
                    </m:r>
                    <m:r>
                      <a:rPr lang="en-US" altLang="vi-VN" sz="2800" i="1">
                        <a:solidFill>
                          <a:schemeClr val="bg1"/>
                        </a:solidFill>
                        <a:latin typeface="Cambria Math" panose="02040503050406030204" charset="0"/>
                        <a:cs typeface="Cambria Math" panose="02040503050406030204" charset="0"/>
                      </a:rPr>
                      <m:t>𝑥</m:t>
                    </m:r>
                    <m:r>
                      <a:rPr lang="en-US" altLang="vi-VN" sz="2800" i="1">
                        <a:solidFill>
                          <a:schemeClr val="bg1"/>
                        </a:solidFill>
                        <a:latin typeface="Cambria Math" panose="02040503050406030204" charset="0"/>
                        <a:cs typeface="Cambria Math" panose="02040503050406030204" charset="0"/>
                      </a:rPr>
                      <m:t>), ... , </m:t>
                    </m:r>
                    <m:r>
                      <a:rPr lang="en-US" altLang="vi-VN" sz="2800" i="1">
                        <a:solidFill>
                          <a:schemeClr val="bg1"/>
                        </a:solidFill>
                        <a:latin typeface="Cambria Math" panose="02040503050406030204" charset="0"/>
                        <a:cs typeface="Cambria Math" panose="02040503050406030204" charset="0"/>
                      </a:rPr>
                      <m:t>𝑓</m:t>
                    </m:r>
                    <m:r>
                      <a:rPr lang="en-US" altLang="vi-VN" sz="2800" i="1" baseline="-25000">
                        <a:solidFill>
                          <a:schemeClr val="bg1"/>
                        </a:solidFill>
                        <a:latin typeface="Cambria Math" panose="02040503050406030204" charset="0"/>
                        <a:cs typeface="Cambria Math" panose="02040503050406030204" charset="0"/>
                      </a:rPr>
                      <m:t>𝑛</m:t>
                    </m:r>
                    <m:r>
                      <a:rPr lang="en-US" altLang="vi-VN" sz="2800" i="1">
                        <a:solidFill>
                          <a:schemeClr val="bg1"/>
                        </a:solidFill>
                        <a:latin typeface="Cambria Math" panose="02040503050406030204" charset="0"/>
                        <a:cs typeface="Cambria Math" panose="02040503050406030204" charset="0"/>
                      </a:rPr>
                      <m:t>(</m:t>
                    </m:r>
                    <m:r>
                      <a:rPr lang="en-US" altLang="vi-VN" sz="2800" i="1">
                        <a:solidFill>
                          <a:schemeClr val="bg1"/>
                        </a:solidFill>
                        <a:latin typeface="Cambria Math" panose="02040503050406030204" charset="0"/>
                        <a:cs typeface="Cambria Math" panose="02040503050406030204" charset="0"/>
                      </a:rPr>
                      <m:t>𝑥</m:t>
                    </m:r>
                    <m:r>
                      <a:rPr lang="en-US" altLang="vi-VN" sz="2800" i="1">
                        <a:solidFill>
                          <a:schemeClr val="bg1"/>
                        </a:solidFill>
                        <a:latin typeface="Cambria Math" panose="02040503050406030204" charset="0"/>
                        <a:cs typeface="Cambria Math" panose="02040503050406030204" charset="0"/>
                      </a:rPr>
                      <m:t>)]</m:t>
                    </m:r>
                  </m:oMath>
                </a14:m>
                <a:endParaRPr lang="en-US" altLang="vi-VN" sz="2800" i="1">
                  <a:solidFill>
                    <a:schemeClr val="bg1"/>
                  </a:solidFill>
                  <a:latin typeface="Cambria Math" panose="02040503050406030204" charset="0"/>
                  <a:cs typeface="Cambria Math" panose="02040503050406030204" charset="0"/>
                </a:endParaRPr>
              </a:p>
              <a:p>
                <a:r>
                  <a:rPr lang="en-US" altLang="vi-VN" sz="2800">
                    <a:solidFill>
                      <a:schemeClr val="bg1"/>
                    </a:solidFill>
                    <a:latin typeface="Times New Roman" panose="02020603050405020304" pitchFamily="18" charset="0"/>
                    <a:cs typeface="Times New Roman" panose="02020603050405020304" pitchFamily="18" charset="0"/>
                  </a:rPr>
                  <a:t>- </a:t>
                </a:r>
                <a:r>
                  <a:rPr lang="en-US" altLang="en-US" sz="2800">
                    <a:solidFill>
                      <a:schemeClr val="bg1"/>
                    </a:solidFill>
                    <a:latin typeface="Times New Roman" panose="02020603050405020304" pitchFamily="18" charset="0"/>
                    <a:cs typeface="Times New Roman" panose="02020603050405020304" pitchFamily="18" charset="0"/>
                  </a:rPr>
                  <a:t>Khi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ó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ạo hàm của véc tơ c</a:t>
                </a:r>
                <a:r>
                  <a:rPr lang="en-US" altLang="en-US" sz="2800">
                    <a:solidFill>
                      <a:schemeClr val="bg1"/>
                    </a:solidFill>
                    <a:latin typeface="Times New Roman" panose="02020603050405020304" pitchFamily="18" charset="0"/>
                    <a:cs typeface="Times New Roman" panose="02020603050405020304" pitchFamily="18" charset="0"/>
                  </a:rPr>
                  <a:t>ũ</a:t>
                </a:r>
                <a:r>
                  <a:rPr lang="en-US" altLang="en-US" sz="2800">
                    <a:solidFill>
                      <a:schemeClr val="bg1"/>
                    </a:solidFill>
                    <a:latin typeface="Times New Roman" panose="02020603050405020304" pitchFamily="18" charset="0"/>
                    <a:cs typeface="Times New Roman" panose="02020603050405020304" pitchFamily="18" charset="0"/>
                  </a:rPr>
                  <a:t>ng chính bằng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ạo hàm của từng thành phần theo biến </a:t>
                </a:r>
                <a:r>
                  <a:rPr lang="vi-VN" altLang="en-US" sz="2800">
                    <a:solidFill>
                      <a:schemeClr val="bg1"/>
                    </a:solidFill>
                    <a:latin typeface="Times New Roman" panose="02020603050405020304" pitchFamily="18" charset="0"/>
                    <a:cs typeface="Times New Roman" panose="02020603050405020304" pitchFamily="18" charset="0"/>
                  </a:rPr>
                  <a:t>x.</a:t>
                </a:r>
                <a:endParaRPr lang="vi-VN" altLang="en-US" sz="2800">
                  <a:solidFill>
                    <a:schemeClr val="bg1"/>
                  </a:solidFill>
                  <a:latin typeface="Times New Roman" panose="02020603050405020304" pitchFamily="18" charset="0"/>
                  <a:cs typeface="Times New Roman" panose="02020603050405020304" pitchFamily="18" charset="0"/>
                </a:endParaRPr>
              </a:p>
              <a:p>
                <a:endParaRPr lang="vi-VN" altLang="en-US" sz="2800">
                  <a:solidFill>
                    <a:schemeClr val="bg1"/>
                  </a:solidFill>
                  <a:latin typeface="Times New Roman" panose="02020603050405020304" pitchFamily="18" charset="0"/>
                  <a:cs typeface="Times New Roman" panose="02020603050405020304" pitchFamily="18" charset="0"/>
                </a:endParaRPr>
              </a:p>
            </p:txBody>
          </p:sp>
        </mc:Choice>
        <mc:Fallback>
          <p:sp>
            <p:nvSpPr>
              <p:cNvPr id="3" name="Text Box 2"/>
              <p:cNvSpPr txBox="1">
                <a:spLocks noRot="1" noChangeAspect="1" noMove="1" noResize="1" noEditPoints="1" noAdjustHandles="1" noChangeArrowheads="1" noChangeShapeType="1" noTextEdit="1"/>
              </p:cNvSpPr>
              <p:nvPr/>
            </p:nvSpPr>
            <p:spPr>
              <a:xfrm>
                <a:off x="537210" y="481965"/>
                <a:ext cx="10547350" cy="3108325"/>
              </a:xfrm>
              <a:prstGeom prst="rect">
                <a:avLst/>
              </a:prstGeom>
              <a:blipFill rotWithShape="1">
                <a:blip r:embed="rId3"/>
                <a:stretch>
                  <a:fillRect/>
                </a:stretch>
              </a:blipFill>
            </p:spPr>
            <p:txBody>
              <a:bodyPr/>
              <a:lstStyle/>
              <a:p>
                <a:r>
                  <a:rPr lang="en-US" altLang="en-US">
                    <a:noFill/>
                  </a:rPr>
                  <a:t> </a:t>
                </a:r>
              </a:p>
            </p:txBody>
          </p:sp>
        </mc:Fallback>
      </mc:AlternateContent>
      <p:pic>
        <p:nvPicPr>
          <p:cNvPr id="6" name="Picture 5"/>
          <p:cNvPicPr>
            <a:picLocks noChangeAspect="1"/>
          </p:cNvPicPr>
          <p:nvPr/>
        </p:nvPicPr>
        <p:blipFill>
          <a:blip r:embed="rId4"/>
          <a:stretch>
            <a:fillRect/>
          </a:stretch>
        </p:blipFill>
        <p:spPr>
          <a:xfrm>
            <a:off x="3766185" y="3629025"/>
            <a:ext cx="4448175" cy="962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5" name="图片 44"/>
          <p:cNvPicPr>
            <a:picLocks noChangeAspect="1"/>
          </p:cNvPicPr>
          <p:nvPr/>
        </p:nvPicPr>
        <p:blipFill rotWithShape="1">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t="13746" r="14651" b="35045"/>
          <a:stretch>
            <a:fillRect/>
          </a:stretch>
        </p:blipFill>
        <p:spPr>
          <a:xfrm>
            <a:off x="5765299" y="0"/>
            <a:ext cx="6426702" cy="6858000"/>
          </a:xfrm>
          <a:prstGeom prst="rect">
            <a:avLst/>
          </a:prstGeom>
        </p:spPr>
      </p:pic>
      <mc:AlternateContent xmlns:mc="http://schemas.openxmlformats.org/markup-compatibility/2006">
        <mc:Choice xmlns:a14="http://schemas.microsoft.com/office/drawing/2010/main" Requires="a14">
          <p:sp>
            <p:nvSpPr>
              <p:cNvPr id="3" name="Text Box 2"/>
              <p:cNvSpPr txBox="1"/>
              <p:nvPr/>
            </p:nvSpPr>
            <p:spPr>
              <a:xfrm>
                <a:off x="537210" y="481965"/>
                <a:ext cx="10547350" cy="3108325"/>
              </a:xfrm>
              <a:prstGeom prst="rect">
                <a:avLst/>
              </a:prstGeom>
              <a:noFill/>
            </p:spPr>
            <p:txBody>
              <a:bodyPr wrap="square" rtlCol="0">
                <a:spAutoFit/>
              </a:bodyPr>
              <a:p>
                <a:r>
                  <a:rPr lang="vi-VN" altLang="en-US" sz="2800">
                    <a:solidFill>
                      <a:schemeClr val="bg1"/>
                    </a:solidFill>
                    <a:latin typeface="Times New Roman" panose="02020603050405020304" pitchFamily="18" charset="0"/>
                    <a:cs typeface="Times New Roman" panose="02020603050405020304" pitchFamily="18" charset="0"/>
                  </a:rPr>
                  <a:t>CÔNG THỨC ĐẠO HÀM VECTOR - </a:t>
                </a:r>
                <a:r>
                  <a:rPr lang="vi-VN" altLang="en-US" sz="2800">
                    <a:solidFill>
                      <a:schemeClr val="bg1"/>
                    </a:solidFill>
                    <a:latin typeface="Times New Roman" panose="02020603050405020304" pitchFamily="18" charset="0"/>
                    <a:cs typeface="Times New Roman" panose="02020603050405020304" pitchFamily="18" charset="0"/>
                  </a:rPr>
                  <a:t>VECTOR </a:t>
                </a:r>
                <a:endParaRPr lang="vi-VN" altLang="en-US" sz="2800">
                  <a:solidFill>
                    <a:schemeClr val="bg1"/>
                  </a:solidFill>
                  <a:latin typeface="Times New Roman" panose="02020603050405020304" pitchFamily="18" charset="0"/>
                  <a:cs typeface="Times New Roman" panose="02020603050405020304" pitchFamily="18" charset="0"/>
                </a:endParaRPr>
              </a:p>
              <a:p>
                <a:endParaRPr lang="vi-VN" altLang="en-US" sz="2800">
                  <a:solidFill>
                    <a:schemeClr val="bg1"/>
                  </a:solidFill>
                  <a:latin typeface="Times New Roman" panose="02020603050405020304" pitchFamily="18" charset="0"/>
                  <a:cs typeface="Times New Roman" panose="02020603050405020304" pitchFamily="18" charset="0"/>
                </a:endParaRPr>
              </a:p>
              <a:p>
                <a:r>
                  <a:rPr lang="vi-VN" altLang="en-US" sz="2800">
                    <a:solidFill>
                      <a:schemeClr val="bg1"/>
                    </a:solidFill>
                    <a:latin typeface="Times New Roman" panose="02020603050405020304" pitchFamily="18" charset="0"/>
                    <a:cs typeface="Times New Roman" panose="02020603050405020304" pitchFamily="18" charset="0"/>
                  </a:rPr>
                  <a:t>-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ạo hàm của một véc tơ hàm số </a:t>
                </a:r>
                <a14:m>
                  <m:oMath xmlns:m="http://schemas.openxmlformats.org/officeDocument/2006/math">
                    <m:r>
                      <a:rPr lang="en-US" altLang="vi-VN" sz="2800" i="1">
                        <a:solidFill>
                          <a:schemeClr val="bg1"/>
                        </a:solidFill>
                        <a:latin typeface="Cambria Math" panose="02040503050406030204" charset="0"/>
                        <a:cs typeface="Cambria Math" panose="02040503050406030204" charset="0"/>
                      </a:rPr>
                      <m:t>𝑓</m:t>
                    </m:r>
                    <m:r>
                      <a:rPr lang="en-US" altLang="vi-VN" sz="2800" i="1">
                        <a:solidFill>
                          <a:schemeClr val="bg1"/>
                        </a:solidFill>
                        <a:latin typeface="Cambria Math" panose="02040503050406030204" charset="0"/>
                        <a:cs typeface="Cambria Math" panose="02040503050406030204" charset="0"/>
                      </a:rPr>
                      <m:t>(</m:t>
                    </m:r>
                    <m:r>
                      <a:rPr lang="en-US" altLang="vi-VN" sz="2800" i="1">
                        <a:solidFill>
                          <a:schemeClr val="bg1"/>
                        </a:solidFill>
                        <a:latin typeface="Cambria Math" panose="02040503050406030204" charset="0"/>
                        <a:cs typeface="Cambria Math" panose="02040503050406030204" charset="0"/>
                      </a:rPr>
                      <m:t>𝑥</m:t>
                    </m:r>
                    <m:r>
                      <a:rPr lang="en-US" altLang="vi-VN" sz="2800" i="1">
                        <a:solidFill>
                          <a:schemeClr val="bg1"/>
                        </a:solidFill>
                        <a:latin typeface="Cambria Math" panose="02040503050406030204" charset="0"/>
                        <a:cs typeface="Cambria Math" panose="02040503050406030204" charset="0"/>
                      </a:rPr>
                      <m:t>) = [</m:t>
                    </m:r>
                    <m:r>
                      <a:rPr lang="en-US" altLang="vi-VN" sz="2800" i="1">
                        <a:solidFill>
                          <a:schemeClr val="bg1"/>
                        </a:solidFill>
                        <a:latin typeface="Cambria Math" panose="02040503050406030204" charset="0"/>
                        <a:cs typeface="Cambria Math" panose="02040503050406030204" charset="0"/>
                      </a:rPr>
                      <m:t>𝑓</m:t>
                    </m:r>
                    <m:r>
                      <a:rPr lang="en-US" altLang="vi-VN" sz="2800" i="1" baseline="-25000">
                        <a:solidFill>
                          <a:schemeClr val="bg1"/>
                        </a:solidFill>
                        <a:latin typeface="Cambria Math" panose="02040503050406030204" charset="0"/>
                        <a:cs typeface="Cambria Math" panose="02040503050406030204" charset="0"/>
                      </a:rPr>
                      <m:t>1</m:t>
                    </m:r>
                    <m:r>
                      <a:rPr lang="en-US" altLang="vi-VN" sz="2800" i="1">
                        <a:solidFill>
                          <a:schemeClr val="bg1"/>
                        </a:solidFill>
                        <a:latin typeface="Cambria Math" panose="02040503050406030204" charset="0"/>
                        <a:cs typeface="Cambria Math" panose="02040503050406030204" charset="0"/>
                      </a:rPr>
                      <m:t>(</m:t>
                    </m:r>
                    <m:r>
                      <a:rPr lang="en-US" altLang="vi-VN" sz="2800" i="1">
                        <a:solidFill>
                          <a:schemeClr val="bg1"/>
                        </a:solidFill>
                        <a:latin typeface="Cambria Math" panose="02040503050406030204" charset="0"/>
                        <a:cs typeface="Cambria Math" panose="02040503050406030204" charset="0"/>
                      </a:rPr>
                      <m:t>𝑥</m:t>
                    </m:r>
                    <m:r>
                      <a:rPr lang="en-US" altLang="vi-VN" sz="2800" i="1">
                        <a:solidFill>
                          <a:schemeClr val="bg1"/>
                        </a:solidFill>
                        <a:latin typeface="Cambria Math" panose="02040503050406030204" charset="0"/>
                        <a:cs typeface="Cambria Math" panose="02040503050406030204" charset="0"/>
                      </a:rPr>
                      <m:t>), </m:t>
                    </m:r>
                    <m:r>
                      <a:rPr lang="en-US" altLang="vi-VN" sz="2800" i="1">
                        <a:solidFill>
                          <a:schemeClr val="bg1"/>
                        </a:solidFill>
                        <a:latin typeface="Cambria Math" panose="02040503050406030204" charset="0"/>
                        <a:cs typeface="Cambria Math" panose="02040503050406030204" charset="0"/>
                      </a:rPr>
                      <m:t>𝑓</m:t>
                    </m:r>
                    <m:r>
                      <a:rPr lang="en-US" altLang="vi-VN" sz="2800" i="1" baseline="-25000">
                        <a:solidFill>
                          <a:schemeClr val="bg1"/>
                        </a:solidFill>
                        <a:latin typeface="Cambria Math" panose="02040503050406030204" charset="0"/>
                        <a:cs typeface="Cambria Math" panose="02040503050406030204" charset="0"/>
                      </a:rPr>
                      <m:t>2</m:t>
                    </m:r>
                    <m:r>
                      <a:rPr lang="en-US" altLang="vi-VN" sz="2800" i="1">
                        <a:solidFill>
                          <a:schemeClr val="bg1"/>
                        </a:solidFill>
                        <a:latin typeface="Cambria Math" panose="02040503050406030204" charset="0"/>
                        <a:cs typeface="Cambria Math" panose="02040503050406030204" charset="0"/>
                      </a:rPr>
                      <m:t>(</m:t>
                    </m:r>
                    <m:r>
                      <a:rPr lang="en-US" altLang="vi-VN" sz="2800" i="1">
                        <a:solidFill>
                          <a:schemeClr val="bg1"/>
                        </a:solidFill>
                        <a:latin typeface="Cambria Math" panose="02040503050406030204" charset="0"/>
                        <a:cs typeface="Cambria Math" panose="02040503050406030204" charset="0"/>
                      </a:rPr>
                      <m:t>𝑥</m:t>
                    </m:r>
                    <m:r>
                      <a:rPr lang="en-US" altLang="vi-VN" sz="2800" i="1">
                        <a:solidFill>
                          <a:schemeClr val="bg1"/>
                        </a:solidFill>
                        <a:latin typeface="Cambria Math" panose="02040503050406030204" charset="0"/>
                        <a:cs typeface="Cambria Math" panose="02040503050406030204" charset="0"/>
                      </a:rPr>
                      <m:t>), ... , </m:t>
                    </m:r>
                    <m:r>
                      <a:rPr lang="en-US" altLang="vi-VN" sz="2800" i="1">
                        <a:solidFill>
                          <a:schemeClr val="bg1"/>
                        </a:solidFill>
                        <a:latin typeface="Cambria Math" panose="02040503050406030204" charset="0"/>
                        <a:cs typeface="Cambria Math" panose="02040503050406030204" charset="0"/>
                      </a:rPr>
                      <m:t>𝑓</m:t>
                    </m:r>
                    <m:r>
                      <a:rPr lang="en-US" altLang="vi-VN" sz="2800" i="1" baseline="-25000">
                        <a:solidFill>
                          <a:schemeClr val="bg1"/>
                        </a:solidFill>
                        <a:latin typeface="Cambria Math" panose="02040503050406030204" charset="0"/>
                        <a:cs typeface="Cambria Math" panose="02040503050406030204" charset="0"/>
                      </a:rPr>
                      <m:t>𝑛</m:t>
                    </m:r>
                    <m:r>
                      <a:rPr lang="en-US" altLang="vi-VN" sz="2800" i="1">
                        <a:solidFill>
                          <a:schemeClr val="bg1"/>
                        </a:solidFill>
                        <a:latin typeface="Cambria Math" panose="02040503050406030204" charset="0"/>
                        <a:cs typeface="Cambria Math" panose="02040503050406030204" charset="0"/>
                      </a:rPr>
                      <m:t>(</m:t>
                    </m:r>
                    <m:r>
                      <a:rPr lang="en-US" altLang="vi-VN" sz="2800" i="1">
                        <a:solidFill>
                          <a:schemeClr val="bg1"/>
                        </a:solidFill>
                        <a:latin typeface="Cambria Math" panose="02040503050406030204" charset="0"/>
                        <a:cs typeface="Cambria Math" panose="02040503050406030204" charset="0"/>
                      </a:rPr>
                      <m:t>𝑥</m:t>
                    </m:r>
                    <m:r>
                      <a:rPr lang="en-US" altLang="vi-VN" sz="2800" i="1">
                        <a:solidFill>
                          <a:schemeClr val="bg1"/>
                        </a:solidFill>
                        <a:latin typeface="Cambria Math" panose="02040503050406030204" charset="0"/>
                        <a:cs typeface="Cambria Math" panose="02040503050406030204" charset="0"/>
                      </a:rPr>
                      <m:t>)]</m:t>
                    </m:r>
                  </m:oMath>
                </a14:m>
                <a:r>
                  <a:rPr lang="vi-VN" altLang="en-US" sz="2800" i="1">
                    <a:solidFill>
                      <a:schemeClr val="bg1"/>
                    </a:solidFill>
                    <a:latin typeface="Cambria Math" panose="02040503050406030204" charset="0"/>
                    <a:cs typeface="Cambria Math" panose="02040503050406030204" charset="0"/>
                  </a:rPr>
                  <a:t> </a:t>
                </a:r>
                <a:r>
                  <a:rPr lang="vi-VN" altLang="en-US" sz="2800">
                    <a:solidFill>
                      <a:schemeClr val="bg1"/>
                    </a:solidFill>
                    <a:latin typeface="Cambria Math" panose="02040503050406030204" charset="0"/>
                    <a:cs typeface="Cambria Math" panose="02040503050406030204" charset="0"/>
                  </a:rPr>
                  <a:t>theo vector x = [x</a:t>
                </a:r>
                <a:r>
                  <a:rPr lang="vi-VN" altLang="en-US" sz="2800" baseline="-25000">
                    <a:solidFill>
                      <a:schemeClr val="bg1"/>
                    </a:solidFill>
                    <a:latin typeface="Cambria Math" panose="02040503050406030204" charset="0"/>
                    <a:cs typeface="Cambria Math" panose="02040503050406030204" charset="0"/>
                  </a:rPr>
                  <a:t>1</a:t>
                </a:r>
                <a:r>
                  <a:rPr lang="vi-VN" altLang="en-US" sz="2800">
                    <a:solidFill>
                      <a:schemeClr val="bg1"/>
                    </a:solidFill>
                    <a:latin typeface="Cambria Math" panose="02040503050406030204" charset="0"/>
                    <a:cs typeface="Cambria Math" panose="02040503050406030204" charset="0"/>
                  </a:rPr>
                  <a:t>, ... , x</a:t>
                </a:r>
                <a:r>
                  <a:rPr lang="vi-VN" altLang="en-US" sz="2800" baseline="-25000">
                    <a:solidFill>
                      <a:schemeClr val="bg1"/>
                    </a:solidFill>
                    <a:latin typeface="Cambria Math" panose="02040503050406030204" charset="0"/>
                    <a:cs typeface="Cambria Math" panose="02040503050406030204" charset="0"/>
                  </a:rPr>
                  <a:t>n</a:t>
                </a:r>
                <a:r>
                  <a:rPr lang="vi-VN" altLang="en-US" sz="2800">
                    <a:solidFill>
                      <a:schemeClr val="bg1"/>
                    </a:solidFill>
                    <a:latin typeface="Cambria Math" panose="02040503050406030204" charset="0"/>
                    <a:cs typeface="Cambria Math" panose="02040503050406030204" charset="0"/>
                  </a:rPr>
                  <a:t>] chính là ma trận Jacobian.</a:t>
                </a:r>
                <a:endParaRPr lang="en-US" altLang="vi-VN" sz="2800" i="1">
                  <a:solidFill>
                    <a:schemeClr val="bg1"/>
                  </a:solidFill>
                  <a:latin typeface="Cambria Math" panose="02040503050406030204" charset="0"/>
                  <a:cs typeface="Cambria Math" panose="02040503050406030204" charset="0"/>
                </a:endParaRPr>
              </a:p>
              <a:p>
                <a:r>
                  <a:rPr lang="en-US" altLang="vi-VN" sz="2800">
                    <a:solidFill>
                      <a:schemeClr val="bg1"/>
                    </a:solidFill>
                    <a:latin typeface="Times New Roman" panose="02020603050405020304" pitchFamily="18" charset="0"/>
                    <a:cs typeface="Times New Roman" panose="02020603050405020304" pitchFamily="18" charset="0"/>
                  </a:rPr>
                  <a:t>- </a:t>
                </a:r>
                <a:r>
                  <a:rPr lang="en-US" altLang="en-US" sz="2800">
                    <a:solidFill>
                      <a:schemeClr val="bg1"/>
                    </a:solidFill>
                    <a:latin typeface="Times New Roman" panose="02020603050405020304" pitchFamily="18" charset="0"/>
                    <a:cs typeface="Times New Roman" panose="02020603050405020304" pitchFamily="18" charset="0"/>
                  </a:rPr>
                  <a:t>Khi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ó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ạo hàm của véc tơ c</a:t>
                </a:r>
                <a:r>
                  <a:rPr lang="en-US" altLang="en-US" sz="2800">
                    <a:solidFill>
                      <a:schemeClr val="bg1"/>
                    </a:solidFill>
                    <a:latin typeface="Times New Roman" panose="02020603050405020304" pitchFamily="18" charset="0"/>
                    <a:cs typeface="Times New Roman" panose="02020603050405020304" pitchFamily="18" charset="0"/>
                  </a:rPr>
                  <a:t>ũ</a:t>
                </a:r>
                <a:r>
                  <a:rPr lang="en-US" altLang="en-US" sz="2800">
                    <a:solidFill>
                      <a:schemeClr val="bg1"/>
                    </a:solidFill>
                    <a:latin typeface="Times New Roman" panose="02020603050405020304" pitchFamily="18" charset="0"/>
                    <a:cs typeface="Times New Roman" panose="02020603050405020304" pitchFamily="18" charset="0"/>
                  </a:rPr>
                  <a:t>ng chính bằng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ạo hàm của từng thành phần theo biến </a:t>
                </a:r>
                <a:r>
                  <a:rPr lang="vi-VN" altLang="en-US" sz="2800">
                    <a:solidFill>
                      <a:schemeClr val="bg1"/>
                    </a:solidFill>
                    <a:latin typeface="Times New Roman" panose="02020603050405020304" pitchFamily="18" charset="0"/>
                    <a:cs typeface="Times New Roman" panose="02020603050405020304" pitchFamily="18" charset="0"/>
                  </a:rPr>
                  <a:t>x.</a:t>
                </a:r>
                <a:endParaRPr lang="vi-VN" altLang="en-US" sz="2800">
                  <a:solidFill>
                    <a:schemeClr val="bg1"/>
                  </a:solidFill>
                  <a:latin typeface="Times New Roman" panose="02020603050405020304" pitchFamily="18" charset="0"/>
                  <a:cs typeface="Times New Roman" panose="02020603050405020304" pitchFamily="18" charset="0"/>
                </a:endParaRPr>
              </a:p>
              <a:p>
                <a:endParaRPr lang="vi-VN" altLang="en-US" sz="2800">
                  <a:solidFill>
                    <a:schemeClr val="bg1"/>
                  </a:solidFill>
                  <a:latin typeface="Times New Roman" panose="02020603050405020304" pitchFamily="18" charset="0"/>
                  <a:cs typeface="Times New Roman" panose="02020603050405020304" pitchFamily="18" charset="0"/>
                </a:endParaRPr>
              </a:p>
            </p:txBody>
          </p:sp>
        </mc:Choice>
        <mc:Fallback>
          <p:sp>
            <p:nvSpPr>
              <p:cNvPr id="3" name="Text Box 2"/>
              <p:cNvSpPr txBox="1">
                <a:spLocks noRot="1" noChangeAspect="1" noMove="1" noResize="1" noEditPoints="1" noAdjustHandles="1" noChangeArrowheads="1" noChangeShapeType="1" noTextEdit="1"/>
              </p:cNvSpPr>
              <p:nvPr/>
            </p:nvSpPr>
            <p:spPr>
              <a:xfrm>
                <a:off x="537210" y="481965"/>
                <a:ext cx="10547350" cy="3108325"/>
              </a:xfrm>
              <a:prstGeom prst="rect">
                <a:avLst/>
              </a:prstGeom>
              <a:blipFill rotWithShape="1">
                <a:blip r:embed="rId3"/>
                <a:stretch>
                  <a:fillRect/>
                </a:stretch>
              </a:blipFill>
            </p:spPr>
            <p:txBody>
              <a:bodyPr/>
              <a:lstStyle/>
              <a:p>
                <a:r>
                  <a:rPr lang="en-US" altLang="en-US">
                    <a:noFill/>
                  </a:rPr>
                  <a:t> </a:t>
                </a:r>
              </a:p>
            </p:txBody>
          </p:sp>
        </mc:Fallback>
      </mc:AlternateContent>
      <p:pic>
        <p:nvPicPr>
          <p:cNvPr id="2" name="Picture 1"/>
          <p:cNvPicPr>
            <a:picLocks noChangeAspect="1"/>
          </p:cNvPicPr>
          <p:nvPr/>
        </p:nvPicPr>
        <p:blipFill>
          <a:blip r:embed="rId4"/>
          <a:stretch>
            <a:fillRect/>
          </a:stretch>
        </p:blipFill>
        <p:spPr>
          <a:xfrm>
            <a:off x="3451860" y="4013835"/>
            <a:ext cx="5288280" cy="1942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组合 2"/>
          <p:cNvGrpSpPr/>
          <p:nvPr/>
        </p:nvGrpSpPr>
        <p:grpSpPr>
          <a:xfrm>
            <a:off x="300151" y="0"/>
            <a:ext cx="11591698" cy="6821488"/>
            <a:chOff x="300151" y="0"/>
            <a:chExt cx="11591698" cy="6821488"/>
          </a:xfrm>
        </p:grpSpPr>
        <p:pic>
          <p:nvPicPr>
            <p:cNvPr id="109" name="图片 108"/>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0514" y="0"/>
              <a:ext cx="10301335" cy="6821488"/>
            </a:xfrm>
            <a:prstGeom prst="rect">
              <a:avLst/>
            </a:prstGeom>
          </p:spPr>
        </p:pic>
        <p:grpSp>
          <p:nvGrpSpPr>
            <p:cNvPr id="2" name="组合 1"/>
            <p:cNvGrpSpPr/>
            <p:nvPr/>
          </p:nvGrpSpPr>
          <p:grpSpPr>
            <a:xfrm>
              <a:off x="300151" y="699443"/>
              <a:ext cx="10657478" cy="5386090"/>
              <a:chOff x="300151" y="699443"/>
              <a:chExt cx="10657478" cy="5386090"/>
            </a:xfrm>
          </p:grpSpPr>
          <p:sp>
            <p:nvSpPr>
              <p:cNvPr id="20" name="文本框 19"/>
              <p:cNvSpPr txBox="1"/>
              <p:nvPr/>
            </p:nvSpPr>
            <p:spPr>
              <a:xfrm>
                <a:off x="4442836" y="699443"/>
                <a:ext cx="3306328" cy="5386090"/>
              </a:xfrm>
              <a:prstGeom prst="rect">
                <a:avLst/>
              </a:prstGeom>
              <a:noFill/>
              <a:ln w="34925">
                <a:noFill/>
              </a:ln>
              <a:effectLst/>
            </p:spPr>
            <p:txBody>
              <a:bodyPr wrap="square" rtlCol="0">
                <a:spAutoFit/>
              </a:bodyPr>
              <a:lstStyle/>
              <a:p>
                <a:pPr algn="ctr"/>
                <a:r>
                  <a:rPr lang="en-US" altLang="zh-CN"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rPr>
                  <a:t>5</a:t>
                </a:r>
                <a:endParaRPr lang="zh-CN" altLang="en-US"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endParaRPr>
              </a:p>
            </p:txBody>
          </p:sp>
          <p:grpSp>
            <p:nvGrpSpPr>
              <p:cNvPr id="55" name="组合 54"/>
              <p:cNvGrpSpPr/>
              <p:nvPr/>
            </p:nvGrpSpPr>
            <p:grpSpPr>
              <a:xfrm rot="5400000">
                <a:off x="7622812" y="1737358"/>
                <a:ext cx="4372731" cy="2296902"/>
                <a:chOff x="4444044" y="1545630"/>
                <a:chExt cx="6635307" cy="3485385"/>
              </a:xfrm>
            </p:grpSpPr>
            <p:grpSp>
              <p:nvGrpSpPr>
                <p:cNvPr id="56" name="组合 55"/>
                <p:cNvGrpSpPr/>
                <p:nvPr/>
              </p:nvGrpSpPr>
              <p:grpSpPr>
                <a:xfrm rot="5400000" flipV="1">
                  <a:off x="7988482" y="1940146"/>
                  <a:ext cx="3485385" cy="2696353"/>
                  <a:chOff x="1984881" y="-1444960"/>
                  <a:chExt cx="8347386" cy="6232853"/>
                </a:xfrm>
                <a:solidFill>
                  <a:srgbClr val="00D5DF"/>
                </a:solidFill>
              </p:grpSpPr>
              <p:cxnSp>
                <p:nvCxnSpPr>
                  <p:cNvPr id="69" name="直接连接符 68"/>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72" name="平行四边形 71"/>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rot="16200000" flipH="1" flipV="1">
                  <a:off x="4049528" y="1940146"/>
                  <a:ext cx="3485385" cy="2696353"/>
                  <a:chOff x="1984881" y="-1444960"/>
                  <a:chExt cx="8347386" cy="6232853"/>
                </a:xfrm>
                <a:solidFill>
                  <a:srgbClr val="00D5DF"/>
                </a:solidFill>
              </p:grpSpPr>
              <p:cxnSp>
                <p:nvCxnSpPr>
                  <p:cNvPr id="58" name="直接连接符 57"/>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61" name="平行四边形 60"/>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grpSp>
            <p:nvGrpSpPr>
              <p:cNvPr id="82" name="组合 81"/>
              <p:cNvGrpSpPr/>
              <p:nvPr/>
            </p:nvGrpSpPr>
            <p:grpSpPr>
              <a:xfrm rot="5400000">
                <a:off x="-113076" y="1737359"/>
                <a:ext cx="4372731" cy="2296902"/>
                <a:chOff x="4444044" y="1545630"/>
                <a:chExt cx="6635307" cy="3485385"/>
              </a:xfrm>
            </p:grpSpPr>
            <p:grpSp>
              <p:nvGrpSpPr>
                <p:cNvPr id="83" name="组合 82"/>
                <p:cNvGrpSpPr/>
                <p:nvPr/>
              </p:nvGrpSpPr>
              <p:grpSpPr>
                <a:xfrm rot="5400000" flipV="1">
                  <a:off x="7988482" y="1940146"/>
                  <a:ext cx="3485385" cy="2696353"/>
                  <a:chOff x="1984881" y="-1444960"/>
                  <a:chExt cx="8347386" cy="6232853"/>
                </a:xfrm>
                <a:solidFill>
                  <a:srgbClr val="00D5DF"/>
                </a:solidFill>
              </p:grpSpPr>
              <p:cxnSp>
                <p:nvCxnSpPr>
                  <p:cNvPr id="95" name="直接连接符 94"/>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98" name="平行四边形 97"/>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rot="16200000" flipH="1" flipV="1">
                  <a:off x="4049528" y="1940146"/>
                  <a:ext cx="3485385" cy="2696353"/>
                  <a:chOff x="1984881" y="-1444960"/>
                  <a:chExt cx="8347386" cy="6232853"/>
                </a:xfrm>
                <a:solidFill>
                  <a:srgbClr val="00D5DF"/>
                </a:solidFill>
              </p:grpSpPr>
              <p:cxnSp>
                <p:nvCxnSpPr>
                  <p:cNvPr id="85" name="直接连接符 84"/>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88" name="平行四边形 87"/>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sp>
            <p:nvSpPr>
              <p:cNvPr id="106" name="文本框 105"/>
              <p:cNvSpPr txBox="1"/>
              <p:nvPr/>
            </p:nvSpPr>
            <p:spPr>
              <a:xfrm>
                <a:off x="300151" y="5297570"/>
                <a:ext cx="3591657" cy="337185"/>
              </a:xfrm>
              <a:prstGeom prst="rect">
                <a:avLst/>
              </a:prstGeom>
              <a:noFill/>
            </p:spPr>
            <p:txBody>
              <a:bodyPr wrap="square" rtlCol="0">
                <a:spAutoFit/>
              </a:bodyPr>
              <a:lstStyle/>
              <a:p>
                <a:pPr algn="ctr"/>
                <a:endParaRPr lang="zh-CN" altLang="en-US" sz="1600" b="1" dirty="0">
                  <a:solidFill>
                    <a:schemeClr val="bg1"/>
                  </a:solidFill>
                  <a:latin typeface="Montserrat" pitchFamily="2" charset="0"/>
                  <a:ea typeface="Microsoft YaHei" panose="020B0503020204020204" pitchFamily="34" charset="-122"/>
                  <a:sym typeface="Montserrat" pitchFamily="2" charset="0"/>
                </a:endParaRPr>
              </a:p>
            </p:txBody>
          </p:sp>
          <p:pic>
            <p:nvPicPr>
              <p:cNvPr id="113" name="图片 112"/>
              <p:cNvPicPr>
                <a:picLocks noChangeAspect="1"/>
              </p:cNvPicPr>
              <p:nvPr/>
            </p:nvPicPr>
            <p:blipFill rotWithShape="1">
              <a:blip r:embed="rId3">
                <a:extLst>
                  <a:ext uri="{28A0092B-C50C-407E-A947-70E740481C1C}">
                    <a14:useLocalDpi xmlns:a14="http://schemas.microsoft.com/office/drawing/2010/main" val="0"/>
                  </a:ext>
                </a:extLst>
              </a:blip>
              <a:srcRect l="36485" r="29177"/>
              <a:stretch>
                <a:fillRect/>
              </a:stretch>
            </p:blipFill>
            <p:spPr>
              <a:xfrm>
                <a:off x="8815323" y="949544"/>
                <a:ext cx="1986791" cy="3857367"/>
              </a:xfrm>
              <a:prstGeom prst="rect">
                <a:avLst/>
              </a:prstGeom>
            </p:spPr>
          </p:pic>
        </p:grpSp>
      </p:grpSp>
      <p:sp>
        <p:nvSpPr>
          <p:cNvPr id="4" name="Text Box 3"/>
          <p:cNvSpPr txBox="1"/>
          <p:nvPr/>
        </p:nvSpPr>
        <p:spPr>
          <a:xfrm>
            <a:off x="1162050" y="939800"/>
            <a:ext cx="1835785" cy="1814830"/>
          </a:xfrm>
          <a:prstGeom prst="rect">
            <a:avLst/>
          </a:prstGeom>
          <a:noFill/>
        </p:spPr>
        <p:txBody>
          <a:bodyPr wrap="square" rtlCol="0">
            <a:spAutoFit/>
          </a:bodyPr>
          <a:p>
            <a:r>
              <a:rPr lang="vi-VN" altLang="en-US" sz="2800">
                <a:solidFill>
                  <a:schemeClr val="bg1"/>
                </a:solidFill>
                <a:latin typeface="Times New Roman" panose="02020603050405020304" pitchFamily="18" charset="0"/>
                <a:cs typeface="Times New Roman" panose="02020603050405020304" pitchFamily="18" charset="0"/>
              </a:rPr>
              <a:t>Lan truyền </a:t>
            </a:r>
            <a:r>
              <a:rPr lang="vi-VN" altLang="en-US" sz="2800">
                <a:solidFill>
                  <a:schemeClr val="bg1"/>
                </a:solidFill>
                <a:latin typeface="Times New Roman" panose="02020603050405020304" pitchFamily="18" charset="0"/>
                <a:cs typeface="Times New Roman" panose="02020603050405020304" pitchFamily="18" charset="0"/>
              </a:rPr>
              <a:t>thuận</a:t>
            </a:r>
            <a:endParaRPr lang="vi-VN" altLang="en-US" sz="2800">
              <a:solidFill>
                <a:schemeClr val="bg1"/>
              </a:solidFill>
              <a:latin typeface="Times New Roman" panose="02020603050405020304" pitchFamily="18" charset="0"/>
              <a:cs typeface="Times New Roman" panose="02020603050405020304" pitchFamily="18" charset="0"/>
            </a:endParaRPr>
          </a:p>
          <a:p>
            <a:r>
              <a:rPr lang="vi-VN" altLang="en-US" sz="2800">
                <a:solidFill>
                  <a:schemeClr val="bg1"/>
                </a:solidFill>
                <a:latin typeface="Times New Roman" panose="02020603050405020304" pitchFamily="18" charset="0"/>
                <a:cs typeface="Times New Roman" panose="02020603050405020304" pitchFamily="18" charset="0"/>
              </a:rPr>
              <a:t>( feed </a:t>
            </a:r>
            <a:r>
              <a:rPr lang="vi-VN" altLang="en-US" sz="2800">
                <a:solidFill>
                  <a:schemeClr val="bg1"/>
                </a:solidFill>
                <a:latin typeface="Times New Roman" panose="02020603050405020304" pitchFamily="18" charset="0"/>
                <a:cs typeface="Times New Roman" panose="02020603050405020304" pitchFamily="18" charset="0"/>
              </a:rPr>
              <a:t>forward)</a:t>
            </a:r>
            <a:endParaRPr lang="vi-VN" altLang="en-US" sz="28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图片 108"/>
          <p:cNvPicPr>
            <a:picLocks noChangeAspect="1"/>
          </p:cNvPicPr>
          <p:nvPr/>
        </p:nvPicPr>
        <p:blipFill>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0514" y="0"/>
            <a:ext cx="10301335" cy="6821488"/>
          </a:xfrm>
          <a:prstGeom prst="rect">
            <a:avLst/>
          </a:prstGeom>
        </p:spPr>
      </p:pic>
      <p:sp>
        <p:nvSpPr>
          <p:cNvPr id="6" name="Text Box 5"/>
          <p:cNvSpPr txBox="1"/>
          <p:nvPr/>
        </p:nvSpPr>
        <p:spPr>
          <a:xfrm>
            <a:off x="319405" y="426085"/>
            <a:ext cx="10441305" cy="1383665"/>
          </a:xfrm>
          <a:prstGeom prst="rect">
            <a:avLst/>
          </a:prstGeom>
          <a:noFill/>
        </p:spPr>
        <p:txBody>
          <a:bodyPr wrap="square" rtlCol="0">
            <a:spAutoFit/>
          </a:bodyPr>
          <a:p>
            <a:r>
              <a:rPr lang="vi-VN" altLang="en-US" sz="2800">
                <a:solidFill>
                  <a:schemeClr val="bg1"/>
                </a:solidFill>
                <a:latin typeface="Times New Roman" panose="02020603050405020304" pitchFamily="18" charset="0"/>
                <a:cs typeface="Times New Roman" panose="02020603050405020304" pitchFamily="18" charset="0"/>
              </a:rPr>
              <a:t>- </a:t>
            </a:r>
            <a:r>
              <a:rPr lang="en-US" altLang="en-US" sz="2800">
                <a:solidFill>
                  <a:schemeClr val="bg1"/>
                </a:solidFill>
                <a:latin typeface="Times New Roman" panose="02020603050405020304" pitchFamily="18" charset="0"/>
                <a:cs typeface="Times New Roman" panose="02020603050405020304" pitchFamily="18" charset="0"/>
              </a:rPr>
              <a:t>Mạng nơ ron network có kiến trúc gồm nhiều layers, mỗi layer bao gồm các unit nodes mà mỗi unit node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ại diện cho một chiều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ầu vào của dữ liệu tại layer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ó.</a:t>
            </a:r>
            <a:endParaRPr lang="en-US" altLang="en-US" sz="2800">
              <a:solidFill>
                <a:schemeClr val="bg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456565" y="2143760"/>
            <a:ext cx="4817110" cy="3947160"/>
          </a:xfrm>
          <a:prstGeom prst="rect">
            <a:avLst/>
          </a:prstGeom>
        </p:spPr>
      </p:pic>
      <mc:AlternateContent xmlns:mc="http://schemas.openxmlformats.org/markup-compatibility/2006">
        <mc:Choice xmlns:a14="http://schemas.microsoft.com/office/drawing/2010/main" Requires="a14">
          <p:sp>
            <p:nvSpPr>
              <p:cNvPr id="9" name="Text Box 8"/>
              <p:cNvSpPr txBox="1"/>
              <p:nvPr/>
            </p:nvSpPr>
            <p:spPr>
              <a:xfrm>
                <a:off x="6163945" y="1809750"/>
                <a:ext cx="5448935" cy="2271395"/>
              </a:xfrm>
              <a:prstGeom prst="rect">
                <a:avLst/>
              </a:prstGeom>
              <a:noFill/>
            </p:spPr>
            <p:txBody>
              <a:bodyPr wrap="square" rtlCol="0">
                <a:spAutoFit/>
              </a:bodyPr>
              <a:p>
                <a:r>
                  <a:rPr lang="vi-VN" altLang="en-US" sz="2800">
                    <a:solidFill>
                      <a:schemeClr val="bg1"/>
                    </a:solidFill>
                    <a:latin typeface="Times New Roman" panose="02020603050405020304" pitchFamily="18" charset="0"/>
                    <a:cs typeface="Times New Roman" panose="02020603050405020304" pitchFamily="18" charset="0"/>
                  </a:rPr>
                  <a:t>1. Xuất phát từ input: </a:t>
                </a:r>
                <a:r>
                  <a:rPr lang="vi-VN" altLang="en-US" sz="2800">
                    <a:solidFill>
                      <a:schemeClr val="bg1"/>
                    </a:solidFill>
                    <a:latin typeface="Times New Roman" panose="02020603050405020304" pitchFamily="18" charset="0"/>
                    <a:cs typeface="Times New Roman" panose="02020603050405020304" pitchFamily="18" charset="0"/>
                  </a:rPr>
                  <a:t>x </a:t>
                </a:r>
                <a:endParaRPr lang="vi-VN" altLang="en-US" sz="2800">
                  <a:solidFill>
                    <a:schemeClr val="bg1"/>
                  </a:solidFill>
                  <a:latin typeface="Times New Roman" panose="02020603050405020304" pitchFamily="18" charset="0"/>
                  <a:cs typeface="Times New Roman" panose="02020603050405020304" pitchFamily="18" charset="0"/>
                </a:endParaRPr>
              </a:p>
              <a:p>
                <a:r>
                  <a:rPr lang="vi-VN" altLang="en-US" sz="2800">
                    <a:solidFill>
                      <a:schemeClr val="bg1"/>
                    </a:solidFill>
                    <a:latin typeface="Times New Roman" panose="02020603050405020304" pitchFamily="18" charset="0"/>
                    <a:cs typeface="Times New Roman" panose="02020603050405020304" pitchFamily="18" charset="0"/>
                  </a:rPr>
                  <a:t>2. Tính layer 1 : z = Wx + </a:t>
                </a:r>
                <a:r>
                  <a:rPr lang="vi-VN" altLang="en-US" sz="2800">
                    <a:solidFill>
                      <a:schemeClr val="bg1"/>
                    </a:solidFill>
                    <a:latin typeface="Times New Roman" panose="02020603050405020304" pitchFamily="18" charset="0"/>
                    <a:cs typeface="Times New Roman" panose="02020603050405020304" pitchFamily="18" charset="0"/>
                  </a:rPr>
                  <a:t>b</a:t>
                </a:r>
                <a:endParaRPr lang="vi-VN" altLang="en-US" sz="2800">
                  <a:solidFill>
                    <a:schemeClr val="bg1"/>
                  </a:solidFill>
                  <a:latin typeface="Times New Roman" panose="02020603050405020304" pitchFamily="18" charset="0"/>
                  <a:cs typeface="Times New Roman" panose="02020603050405020304" pitchFamily="18" charset="0"/>
                </a:endParaRPr>
              </a:p>
              <a:p>
                <a:r>
                  <a:rPr lang="vi-VN" altLang="en-US" sz="2800">
                    <a:solidFill>
                      <a:schemeClr val="bg1"/>
                    </a:solidFill>
                    <a:latin typeface="Times New Roman" panose="02020603050405020304" pitchFamily="18" charset="0"/>
                    <a:cs typeface="Times New Roman" panose="02020603050405020304" pitchFamily="18" charset="0"/>
                  </a:rPr>
                  <a:t>3. Tính activation: h = f(</a:t>
                </a:r>
                <a:r>
                  <a:rPr lang="vi-VN" altLang="en-US" sz="2800">
                    <a:solidFill>
                      <a:schemeClr val="bg1"/>
                    </a:solidFill>
                    <a:latin typeface="Times New Roman" panose="02020603050405020304" pitchFamily="18" charset="0"/>
                    <a:cs typeface="Times New Roman" panose="02020603050405020304" pitchFamily="18" charset="0"/>
                  </a:rPr>
                  <a:t>z)</a:t>
                </a:r>
                <a:endParaRPr lang="vi-VN" altLang="en-US" sz="2800">
                  <a:solidFill>
                    <a:schemeClr val="bg1"/>
                  </a:solidFill>
                  <a:latin typeface="Times New Roman" panose="02020603050405020304" pitchFamily="18" charset="0"/>
                  <a:cs typeface="Times New Roman" panose="02020603050405020304" pitchFamily="18" charset="0"/>
                </a:endParaRPr>
              </a:p>
              <a:p>
                <a:r>
                  <a:rPr lang="vi-VN" altLang="en-US" sz="2800">
                    <a:solidFill>
                      <a:schemeClr val="bg1"/>
                    </a:solidFill>
                    <a:latin typeface="Times New Roman" panose="02020603050405020304" pitchFamily="18" charset="0"/>
                    <a:cs typeface="Times New Roman" panose="02020603050405020304" pitchFamily="18" charset="0"/>
                  </a:rPr>
                  <a:t>4. Tính output: s = </a:t>
                </a:r>
                <a14:m>
                  <m:oMath xmlns:m="http://schemas.openxmlformats.org/officeDocument/2006/math">
                    <m:sSup>
                      <m:sSupPr>
                        <m:ctrlPr>
                          <a:rPr lang="en-US" altLang="vi-VN" sz="2800" i="1">
                            <a:solidFill>
                              <a:schemeClr val="bg1"/>
                            </a:solidFill>
                            <a:latin typeface="Cambria Math" panose="02040503050406030204" charset="0"/>
                            <a:cs typeface="Cambria Math" panose="02040503050406030204" charset="0"/>
                          </a:rPr>
                        </m:ctrlPr>
                      </m:sSupPr>
                      <m:e>
                        <m:r>
                          <a:rPr lang="vi-VN" altLang="en-US" sz="2800" i="1">
                            <a:solidFill>
                              <a:schemeClr val="bg1"/>
                            </a:solidFill>
                            <a:latin typeface="Cambria Math" panose="02040503050406030204" charset="0"/>
                            <a:cs typeface="Cambria Math" panose="02040503050406030204" charset="0"/>
                          </a:rPr>
                          <m:t>𝑢</m:t>
                        </m:r>
                      </m:e>
                      <m:sup>
                        <m:r>
                          <a:rPr lang="vi-VN" altLang="en-US" sz="2800" i="1">
                            <a:solidFill>
                              <a:schemeClr val="bg1"/>
                            </a:solidFill>
                            <a:latin typeface="Cambria Math" panose="02040503050406030204" charset="0"/>
                            <a:cs typeface="Cambria Math" panose="02040503050406030204" charset="0"/>
                          </a:rPr>
                          <m:t>𝑇</m:t>
                        </m:r>
                      </m:sup>
                    </m:sSup>
                  </m:oMath>
                </a14:m>
                <a:r>
                  <a:rPr lang="vi-VN" altLang="en-US" sz="2800">
                    <a:solidFill>
                      <a:schemeClr val="bg1"/>
                    </a:solidFill>
                    <a:latin typeface="Cambria Math" panose="02040503050406030204" charset="0"/>
                    <a:cs typeface="Cambria Math" panose="02040503050406030204" charset="0"/>
                  </a:rPr>
                  <a:t>h</a:t>
                </a:r>
                <a:endParaRPr lang="vi-VN" altLang="en-US" sz="2800">
                  <a:solidFill>
                    <a:schemeClr val="bg1"/>
                  </a:solidFill>
                  <a:latin typeface="Times New Roman" panose="02020603050405020304" pitchFamily="18" charset="0"/>
                  <a:cs typeface="Times New Roman" panose="02020603050405020304" pitchFamily="18" charset="0"/>
                </a:endParaRPr>
              </a:p>
              <a:p>
                <a:endParaRPr lang="vi-VN" altLang="en-US" sz="2800">
                  <a:solidFill>
                    <a:schemeClr val="bg1"/>
                  </a:solidFill>
                  <a:latin typeface="Times New Roman" panose="02020603050405020304" pitchFamily="18" charset="0"/>
                  <a:cs typeface="Times New Roman" panose="02020603050405020304" pitchFamily="18" charset="0"/>
                </a:endParaRPr>
              </a:p>
            </p:txBody>
          </p:sp>
        </mc:Choice>
        <mc:Fallback>
          <p:sp>
            <p:nvSpPr>
              <p:cNvPr id="9" name="Text Box 8"/>
              <p:cNvSpPr txBox="1">
                <a:spLocks noRot="1" noChangeAspect="1" noMove="1" noResize="1" noEditPoints="1" noAdjustHandles="1" noChangeArrowheads="1" noChangeShapeType="1" noTextEdit="1"/>
              </p:cNvSpPr>
              <p:nvPr/>
            </p:nvSpPr>
            <p:spPr>
              <a:xfrm>
                <a:off x="6163945" y="1809750"/>
                <a:ext cx="5448935" cy="2271395"/>
              </a:xfrm>
              <a:prstGeom prst="rect">
                <a:avLst/>
              </a:prstGeom>
              <a:blipFill rotWithShape="1">
                <a:blip r:embed="rId4"/>
                <a:stretch>
                  <a:fillRect/>
                </a:stretch>
              </a:blipFill>
            </p:spPr>
            <p:txBody>
              <a:bodyPr/>
              <a:lstStyle/>
              <a:p>
                <a:r>
                  <a:rPr lang="en-US" altLang="en-US">
                    <a:noFill/>
                  </a:rPr>
                  <a:t> </a:t>
                </a:r>
              </a:p>
            </p:txBody>
          </p:sp>
        </mc:Fallback>
      </mc:AlternateContent>
      <p:pic>
        <p:nvPicPr>
          <p:cNvPr id="10" name="Picture 9"/>
          <p:cNvPicPr>
            <a:picLocks noChangeAspect="1"/>
          </p:cNvPicPr>
          <p:nvPr/>
        </p:nvPicPr>
        <p:blipFill>
          <a:blip r:embed="rId5"/>
          <a:stretch>
            <a:fillRect/>
          </a:stretch>
        </p:blipFill>
        <p:spPr>
          <a:xfrm>
            <a:off x="5487035" y="4380865"/>
            <a:ext cx="6704965" cy="1710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3601" r="23279" b="31818"/>
          <a:stretch>
            <a:fillRect/>
          </a:stretch>
        </p:blipFill>
        <p:spPr>
          <a:xfrm flipH="1">
            <a:off x="-1" y="0"/>
            <a:ext cx="12204446" cy="6858000"/>
          </a:xfrm>
          <a:prstGeom prst="rect">
            <a:avLst/>
          </a:prstGeom>
        </p:spPr>
      </p:pic>
      <p:grpSp>
        <p:nvGrpSpPr>
          <p:cNvPr id="11" name="组合 1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6880899" y="2139091"/>
            <a:ext cx="3267992" cy="3305831"/>
            <a:chOff x="4379658" y="2212100"/>
            <a:chExt cx="3267992" cy="3305831"/>
          </a:xfrm>
        </p:grpSpPr>
        <p:sp>
          <p:nvSpPr>
            <p:cNvPr id="12" name="Freeform 5"/>
            <p:cNvSpPr/>
            <p:nvPr/>
          </p:nvSpPr>
          <p:spPr bwMode="auto">
            <a:xfrm>
              <a:off x="5725641" y="2216149"/>
              <a:ext cx="1913128" cy="1652124"/>
            </a:xfrm>
            <a:custGeom>
              <a:avLst/>
              <a:gdLst>
                <a:gd name="T0" fmla="*/ 305 w 1888"/>
                <a:gd name="T1" fmla="*/ 1630 h 1630"/>
                <a:gd name="T2" fmla="*/ 901 w 1888"/>
                <a:gd name="T3" fmla="*/ 1344 h 1630"/>
                <a:gd name="T4" fmla="*/ 721 w 1888"/>
                <a:gd name="T5" fmla="*/ 1253 h 1630"/>
                <a:gd name="T6" fmla="*/ 1182 w 1888"/>
                <a:gd name="T7" fmla="*/ 772 h 1630"/>
                <a:gd name="T8" fmla="*/ 1834 w 1888"/>
                <a:gd name="T9" fmla="*/ 635 h 1630"/>
                <a:gd name="T10" fmla="*/ 1888 w 1888"/>
                <a:gd name="T11" fmla="*/ 32 h 1630"/>
                <a:gd name="T12" fmla="*/ 888 w 1888"/>
                <a:gd name="T13" fmla="*/ 244 h 1630"/>
                <a:gd name="T14" fmla="*/ 180 w 1888"/>
                <a:gd name="T15" fmla="*/ 982 h 1630"/>
                <a:gd name="T16" fmla="*/ 0 w 1888"/>
                <a:gd name="T17" fmla="*/ 892 h 1630"/>
                <a:gd name="T18" fmla="*/ 305 w 1888"/>
                <a:gd name="T19" fmla="*/ 163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8" h="1630">
                  <a:moveTo>
                    <a:pt x="305" y="1630"/>
                  </a:moveTo>
                  <a:cubicBezTo>
                    <a:pt x="489" y="1467"/>
                    <a:pt x="699" y="1371"/>
                    <a:pt x="901" y="1344"/>
                  </a:cubicBezTo>
                  <a:cubicBezTo>
                    <a:pt x="721" y="1253"/>
                    <a:pt x="721" y="1253"/>
                    <a:pt x="721" y="1253"/>
                  </a:cubicBezTo>
                  <a:cubicBezTo>
                    <a:pt x="822" y="1052"/>
                    <a:pt x="985" y="882"/>
                    <a:pt x="1182" y="772"/>
                  </a:cubicBezTo>
                  <a:cubicBezTo>
                    <a:pt x="1379" y="662"/>
                    <a:pt x="1608" y="614"/>
                    <a:pt x="1834" y="635"/>
                  </a:cubicBezTo>
                  <a:cubicBezTo>
                    <a:pt x="1888" y="32"/>
                    <a:pt x="1888" y="32"/>
                    <a:pt x="1888" y="32"/>
                  </a:cubicBezTo>
                  <a:cubicBezTo>
                    <a:pt x="1545" y="0"/>
                    <a:pt x="1189" y="75"/>
                    <a:pt x="888" y="244"/>
                  </a:cubicBezTo>
                  <a:cubicBezTo>
                    <a:pt x="585" y="412"/>
                    <a:pt x="336" y="672"/>
                    <a:pt x="180" y="982"/>
                  </a:cubicBezTo>
                  <a:cubicBezTo>
                    <a:pt x="0" y="892"/>
                    <a:pt x="0" y="892"/>
                    <a:pt x="0" y="892"/>
                  </a:cubicBezTo>
                  <a:cubicBezTo>
                    <a:pt x="42" y="1184"/>
                    <a:pt x="154" y="1437"/>
                    <a:pt x="305" y="1630"/>
                  </a:cubicBezTo>
                  <a:close/>
                </a:path>
              </a:pathLst>
            </a:custGeom>
            <a:gradFill flip="none" rotWithShape="1">
              <a:gsLst>
                <a:gs pos="100000">
                  <a:schemeClr val="tx1">
                    <a:alpha val="0"/>
                  </a:schemeClr>
                </a:gs>
                <a:gs pos="0">
                  <a:schemeClr val="tx1">
                    <a:lumMod val="65000"/>
                    <a:lumOff val="3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13" name="Freeform 6"/>
            <p:cNvSpPr/>
            <p:nvPr/>
          </p:nvSpPr>
          <p:spPr bwMode="auto">
            <a:xfrm>
              <a:off x="4379658" y="2227442"/>
              <a:ext cx="1652123" cy="1913129"/>
            </a:xfrm>
            <a:custGeom>
              <a:avLst/>
              <a:gdLst>
                <a:gd name="T0" fmla="*/ 1630 w 1630"/>
                <a:gd name="T1" fmla="*/ 1583 h 1888"/>
                <a:gd name="T2" fmla="*/ 1344 w 1630"/>
                <a:gd name="T3" fmla="*/ 987 h 1888"/>
                <a:gd name="T4" fmla="*/ 1253 w 1630"/>
                <a:gd name="T5" fmla="*/ 1167 h 1888"/>
                <a:gd name="T6" fmla="*/ 772 w 1630"/>
                <a:gd name="T7" fmla="*/ 706 h 1888"/>
                <a:gd name="T8" fmla="*/ 635 w 1630"/>
                <a:gd name="T9" fmla="*/ 55 h 1888"/>
                <a:gd name="T10" fmla="*/ 32 w 1630"/>
                <a:gd name="T11" fmla="*/ 0 h 1888"/>
                <a:gd name="T12" fmla="*/ 244 w 1630"/>
                <a:gd name="T13" fmla="*/ 1000 h 1888"/>
                <a:gd name="T14" fmla="*/ 982 w 1630"/>
                <a:gd name="T15" fmla="*/ 1708 h 1888"/>
                <a:gd name="T16" fmla="*/ 892 w 1630"/>
                <a:gd name="T17" fmla="*/ 1888 h 1888"/>
                <a:gd name="T18" fmla="*/ 1630 w 1630"/>
                <a:gd name="T19" fmla="*/ 1583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0" h="1888">
                  <a:moveTo>
                    <a:pt x="1630" y="1583"/>
                  </a:moveTo>
                  <a:cubicBezTo>
                    <a:pt x="1467" y="1399"/>
                    <a:pt x="1371" y="1189"/>
                    <a:pt x="1344" y="987"/>
                  </a:cubicBezTo>
                  <a:cubicBezTo>
                    <a:pt x="1253" y="1167"/>
                    <a:pt x="1253" y="1167"/>
                    <a:pt x="1253" y="1167"/>
                  </a:cubicBezTo>
                  <a:cubicBezTo>
                    <a:pt x="1052" y="1067"/>
                    <a:pt x="882" y="903"/>
                    <a:pt x="772" y="706"/>
                  </a:cubicBezTo>
                  <a:cubicBezTo>
                    <a:pt x="662" y="509"/>
                    <a:pt x="614" y="280"/>
                    <a:pt x="635" y="55"/>
                  </a:cubicBezTo>
                  <a:cubicBezTo>
                    <a:pt x="32" y="0"/>
                    <a:pt x="32" y="0"/>
                    <a:pt x="32" y="0"/>
                  </a:cubicBezTo>
                  <a:cubicBezTo>
                    <a:pt x="0" y="343"/>
                    <a:pt x="75" y="699"/>
                    <a:pt x="244" y="1000"/>
                  </a:cubicBezTo>
                  <a:cubicBezTo>
                    <a:pt x="412" y="1303"/>
                    <a:pt x="672" y="1553"/>
                    <a:pt x="982" y="1708"/>
                  </a:cubicBezTo>
                  <a:cubicBezTo>
                    <a:pt x="892" y="1888"/>
                    <a:pt x="892" y="1888"/>
                    <a:pt x="892" y="1888"/>
                  </a:cubicBezTo>
                  <a:cubicBezTo>
                    <a:pt x="1184" y="1847"/>
                    <a:pt x="1437" y="1734"/>
                    <a:pt x="1630" y="1583"/>
                  </a:cubicBezTo>
                  <a:close/>
                </a:path>
              </a:pathLst>
            </a:custGeom>
            <a:gradFill flip="none" rotWithShape="1">
              <a:gsLst>
                <a:gs pos="100000">
                  <a:schemeClr val="tx1">
                    <a:alpha val="0"/>
                  </a:schemeClr>
                </a:gs>
                <a:gs pos="0">
                  <a:schemeClr val="tx1">
                    <a:lumMod val="65000"/>
                    <a:lumOff val="3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14" name="Freeform 7"/>
            <p:cNvSpPr/>
            <p:nvPr/>
          </p:nvSpPr>
          <p:spPr bwMode="auto">
            <a:xfrm>
              <a:off x="4388538" y="3865807"/>
              <a:ext cx="1913128" cy="1652124"/>
            </a:xfrm>
            <a:custGeom>
              <a:avLst/>
              <a:gdLst>
                <a:gd name="T0" fmla="*/ 1583 w 1888"/>
                <a:gd name="T1" fmla="*/ 0 h 1630"/>
                <a:gd name="T2" fmla="*/ 987 w 1888"/>
                <a:gd name="T3" fmla="*/ 286 h 1630"/>
                <a:gd name="T4" fmla="*/ 1167 w 1888"/>
                <a:gd name="T5" fmla="*/ 377 h 1630"/>
                <a:gd name="T6" fmla="*/ 706 w 1888"/>
                <a:gd name="T7" fmla="*/ 858 h 1630"/>
                <a:gd name="T8" fmla="*/ 54 w 1888"/>
                <a:gd name="T9" fmla="*/ 995 h 1630"/>
                <a:gd name="T10" fmla="*/ 0 w 1888"/>
                <a:gd name="T11" fmla="*/ 1598 h 1630"/>
                <a:gd name="T12" fmla="*/ 1000 w 1888"/>
                <a:gd name="T13" fmla="*/ 1386 h 1630"/>
                <a:gd name="T14" fmla="*/ 1708 w 1888"/>
                <a:gd name="T15" fmla="*/ 648 h 1630"/>
                <a:gd name="T16" fmla="*/ 1888 w 1888"/>
                <a:gd name="T17" fmla="*/ 738 h 1630"/>
                <a:gd name="T18" fmla="*/ 1583 w 1888"/>
                <a:gd name="T19"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8" h="1630">
                  <a:moveTo>
                    <a:pt x="1583" y="0"/>
                  </a:moveTo>
                  <a:cubicBezTo>
                    <a:pt x="1399" y="163"/>
                    <a:pt x="1189" y="259"/>
                    <a:pt x="987" y="286"/>
                  </a:cubicBezTo>
                  <a:cubicBezTo>
                    <a:pt x="1167" y="377"/>
                    <a:pt x="1167" y="377"/>
                    <a:pt x="1167" y="377"/>
                  </a:cubicBezTo>
                  <a:cubicBezTo>
                    <a:pt x="1066" y="578"/>
                    <a:pt x="903" y="748"/>
                    <a:pt x="706" y="858"/>
                  </a:cubicBezTo>
                  <a:cubicBezTo>
                    <a:pt x="509" y="968"/>
                    <a:pt x="280" y="1016"/>
                    <a:pt x="54" y="995"/>
                  </a:cubicBezTo>
                  <a:cubicBezTo>
                    <a:pt x="0" y="1598"/>
                    <a:pt x="0" y="1598"/>
                    <a:pt x="0" y="1598"/>
                  </a:cubicBezTo>
                  <a:cubicBezTo>
                    <a:pt x="343" y="1630"/>
                    <a:pt x="699" y="1556"/>
                    <a:pt x="1000" y="1386"/>
                  </a:cubicBezTo>
                  <a:cubicBezTo>
                    <a:pt x="1302" y="1218"/>
                    <a:pt x="1552" y="958"/>
                    <a:pt x="1708" y="648"/>
                  </a:cubicBezTo>
                  <a:cubicBezTo>
                    <a:pt x="1888" y="738"/>
                    <a:pt x="1888" y="738"/>
                    <a:pt x="1888" y="738"/>
                  </a:cubicBezTo>
                  <a:cubicBezTo>
                    <a:pt x="1846" y="446"/>
                    <a:pt x="1734" y="193"/>
                    <a:pt x="1583" y="0"/>
                  </a:cubicBezTo>
                  <a:close/>
                </a:path>
              </a:pathLst>
            </a:custGeom>
            <a:gradFill flip="none" rotWithShape="1">
              <a:gsLst>
                <a:gs pos="100000">
                  <a:schemeClr val="tx1">
                    <a:alpha val="0"/>
                  </a:schemeClr>
                </a:gs>
                <a:gs pos="0">
                  <a:schemeClr val="tx1">
                    <a:lumMod val="65000"/>
                    <a:lumOff val="3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15" name="Freeform 8"/>
            <p:cNvSpPr/>
            <p:nvPr/>
          </p:nvSpPr>
          <p:spPr bwMode="auto">
            <a:xfrm>
              <a:off x="5995527" y="3593508"/>
              <a:ext cx="1652123" cy="1913129"/>
            </a:xfrm>
            <a:custGeom>
              <a:avLst/>
              <a:gdLst>
                <a:gd name="T0" fmla="*/ 0 w 1630"/>
                <a:gd name="T1" fmla="*/ 305 h 1888"/>
                <a:gd name="T2" fmla="*/ 286 w 1630"/>
                <a:gd name="T3" fmla="*/ 901 h 1888"/>
                <a:gd name="T4" fmla="*/ 377 w 1630"/>
                <a:gd name="T5" fmla="*/ 721 h 1888"/>
                <a:gd name="T6" fmla="*/ 858 w 1630"/>
                <a:gd name="T7" fmla="*/ 1182 h 1888"/>
                <a:gd name="T8" fmla="*/ 995 w 1630"/>
                <a:gd name="T9" fmla="*/ 1833 h 1888"/>
                <a:gd name="T10" fmla="*/ 1598 w 1630"/>
                <a:gd name="T11" fmla="*/ 1888 h 1888"/>
                <a:gd name="T12" fmla="*/ 1386 w 1630"/>
                <a:gd name="T13" fmla="*/ 888 h 1888"/>
                <a:gd name="T14" fmla="*/ 648 w 1630"/>
                <a:gd name="T15" fmla="*/ 180 h 1888"/>
                <a:gd name="T16" fmla="*/ 738 w 1630"/>
                <a:gd name="T17" fmla="*/ 0 h 1888"/>
                <a:gd name="T18" fmla="*/ 0 w 1630"/>
                <a:gd name="T19" fmla="*/ 305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0" h="1888">
                  <a:moveTo>
                    <a:pt x="0" y="305"/>
                  </a:moveTo>
                  <a:cubicBezTo>
                    <a:pt x="163" y="489"/>
                    <a:pt x="259" y="699"/>
                    <a:pt x="286" y="901"/>
                  </a:cubicBezTo>
                  <a:cubicBezTo>
                    <a:pt x="377" y="721"/>
                    <a:pt x="377" y="721"/>
                    <a:pt x="377" y="721"/>
                  </a:cubicBezTo>
                  <a:cubicBezTo>
                    <a:pt x="578" y="821"/>
                    <a:pt x="748" y="985"/>
                    <a:pt x="858" y="1182"/>
                  </a:cubicBezTo>
                  <a:cubicBezTo>
                    <a:pt x="968" y="1379"/>
                    <a:pt x="1016" y="1608"/>
                    <a:pt x="995" y="1833"/>
                  </a:cubicBezTo>
                  <a:cubicBezTo>
                    <a:pt x="1598" y="1888"/>
                    <a:pt x="1598" y="1888"/>
                    <a:pt x="1598" y="1888"/>
                  </a:cubicBezTo>
                  <a:cubicBezTo>
                    <a:pt x="1630" y="1545"/>
                    <a:pt x="1555" y="1189"/>
                    <a:pt x="1386" y="888"/>
                  </a:cubicBezTo>
                  <a:cubicBezTo>
                    <a:pt x="1218" y="585"/>
                    <a:pt x="958" y="335"/>
                    <a:pt x="648" y="180"/>
                  </a:cubicBezTo>
                  <a:cubicBezTo>
                    <a:pt x="738" y="0"/>
                    <a:pt x="738" y="0"/>
                    <a:pt x="738" y="0"/>
                  </a:cubicBezTo>
                  <a:cubicBezTo>
                    <a:pt x="446" y="42"/>
                    <a:pt x="193" y="154"/>
                    <a:pt x="0" y="305"/>
                  </a:cubicBezTo>
                  <a:close/>
                </a:path>
              </a:pathLst>
            </a:custGeom>
            <a:gradFill flip="none" rotWithShape="1">
              <a:gsLst>
                <a:gs pos="100000">
                  <a:schemeClr val="tx1">
                    <a:alpha val="0"/>
                  </a:schemeClr>
                </a:gs>
                <a:gs pos="0">
                  <a:schemeClr val="tx1">
                    <a:lumMod val="65000"/>
                    <a:lumOff val="35000"/>
                  </a:scheme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16" name="Freeform 5"/>
            <p:cNvSpPr/>
            <p:nvPr/>
          </p:nvSpPr>
          <p:spPr bwMode="auto">
            <a:xfrm>
              <a:off x="5811792" y="2212100"/>
              <a:ext cx="1689481" cy="1458988"/>
            </a:xfrm>
            <a:custGeom>
              <a:avLst/>
              <a:gdLst>
                <a:gd name="T0" fmla="*/ 305 w 1888"/>
                <a:gd name="T1" fmla="*/ 1630 h 1630"/>
                <a:gd name="T2" fmla="*/ 901 w 1888"/>
                <a:gd name="T3" fmla="*/ 1344 h 1630"/>
                <a:gd name="T4" fmla="*/ 721 w 1888"/>
                <a:gd name="T5" fmla="*/ 1253 h 1630"/>
                <a:gd name="T6" fmla="*/ 1182 w 1888"/>
                <a:gd name="T7" fmla="*/ 772 h 1630"/>
                <a:gd name="T8" fmla="*/ 1834 w 1888"/>
                <a:gd name="T9" fmla="*/ 635 h 1630"/>
                <a:gd name="T10" fmla="*/ 1888 w 1888"/>
                <a:gd name="T11" fmla="*/ 32 h 1630"/>
                <a:gd name="T12" fmla="*/ 888 w 1888"/>
                <a:gd name="T13" fmla="*/ 244 h 1630"/>
                <a:gd name="T14" fmla="*/ 180 w 1888"/>
                <a:gd name="T15" fmla="*/ 982 h 1630"/>
                <a:gd name="T16" fmla="*/ 0 w 1888"/>
                <a:gd name="T17" fmla="*/ 892 h 1630"/>
                <a:gd name="T18" fmla="*/ 305 w 1888"/>
                <a:gd name="T19" fmla="*/ 163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8" h="1630">
                  <a:moveTo>
                    <a:pt x="305" y="1630"/>
                  </a:moveTo>
                  <a:cubicBezTo>
                    <a:pt x="489" y="1467"/>
                    <a:pt x="699" y="1371"/>
                    <a:pt x="901" y="1344"/>
                  </a:cubicBezTo>
                  <a:cubicBezTo>
                    <a:pt x="721" y="1253"/>
                    <a:pt x="721" y="1253"/>
                    <a:pt x="721" y="1253"/>
                  </a:cubicBezTo>
                  <a:cubicBezTo>
                    <a:pt x="822" y="1052"/>
                    <a:pt x="985" y="882"/>
                    <a:pt x="1182" y="772"/>
                  </a:cubicBezTo>
                  <a:cubicBezTo>
                    <a:pt x="1379" y="662"/>
                    <a:pt x="1608" y="614"/>
                    <a:pt x="1834" y="635"/>
                  </a:cubicBezTo>
                  <a:cubicBezTo>
                    <a:pt x="1888" y="32"/>
                    <a:pt x="1888" y="32"/>
                    <a:pt x="1888" y="32"/>
                  </a:cubicBezTo>
                  <a:cubicBezTo>
                    <a:pt x="1545" y="0"/>
                    <a:pt x="1189" y="75"/>
                    <a:pt x="888" y="244"/>
                  </a:cubicBezTo>
                  <a:cubicBezTo>
                    <a:pt x="585" y="412"/>
                    <a:pt x="336" y="672"/>
                    <a:pt x="180" y="982"/>
                  </a:cubicBezTo>
                  <a:cubicBezTo>
                    <a:pt x="0" y="892"/>
                    <a:pt x="0" y="892"/>
                    <a:pt x="0" y="892"/>
                  </a:cubicBezTo>
                  <a:cubicBezTo>
                    <a:pt x="42" y="1184"/>
                    <a:pt x="154" y="1437"/>
                    <a:pt x="305" y="1630"/>
                  </a:cubicBezTo>
                  <a:close/>
                </a:path>
              </a:pathLst>
            </a:custGeom>
            <a:solidFill>
              <a:schemeClr val="accent2"/>
            </a:solidFill>
            <a:ln>
              <a:noFill/>
            </a:ln>
            <a:effectLst>
              <a:outerShdw blurRad="152400" dir="5400000" sx="90000" sy="-19000"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17" name="Freeform 6"/>
            <p:cNvSpPr/>
            <p:nvPr/>
          </p:nvSpPr>
          <p:spPr bwMode="auto">
            <a:xfrm>
              <a:off x="4450553" y="2238649"/>
              <a:ext cx="1458988" cy="1689482"/>
            </a:xfrm>
            <a:custGeom>
              <a:avLst/>
              <a:gdLst>
                <a:gd name="T0" fmla="*/ 1630 w 1630"/>
                <a:gd name="T1" fmla="*/ 1583 h 1888"/>
                <a:gd name="T2" fmla="*/ 1344 w 1630"/>
                <a:gd name="T3" fmla="*/ 987 h 1888"/>
                <a:gd name="T4" fmla="*/ 1253 w 1630"/>
                <a:gd name="T5" fmla="*/ 1167 h 1888"/>
                <a:gd name="T6" fmla="*/ 772 w 1630"/>
                <a:gd name="T7" fmla="*/ 706 h 1888"/>
                <a:gd name="T8" fmla="*/ 635 w 1630"/>
                <a:gd name="T9" fmla="*/ 55 h 1888"/>
                <a:gd name="T10" fmla="*/ 32 w 1630"/>
                <a:gd name="T11" fmla="*/ 0 h 1888"/>
                <a:gd name="T12" fmla="*/ 244 w 1630"/>
                <a:gd name="T13" fmla="*/ 1000 h 1888"/>
                <a:gd name="T14" fmla="*/ 982 w 1630"/>
                <a:gd name="T15" fmla="*/ 1708 h 1888"/>
                <a:gd name="T16" fmla="*/ 892 w 1630"/>
                <a:gd name="T17" fmla="*/ 1888 h 1888"/>
                <a:gd name="T18" fmla="*/ 1630 w 1630"/>
                <a:gd name="T19" fmla="*/ 1583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0" h="1888">
                  <a:moveTo>
                    <a:pt x="1630" y="1583"/>
                  </a:moveTo>
                  <a:cubicBezTo>
                    <a:pt x="1467" y="1399"/>
                    <a:pt x="1371" y="1189"/>
                    <a:pt x="1344" y="987"/>
                  </a:cubicBezTo>
                  <a:cubicBezTo>
                    <a:pt x="1253" y="1167"/>
                    <a:pt x="1253" y="1167"/>
                    <a:pt x="1253" y="1167"/>
                  </a:cubicBezTo>
                  <a:cubicBezTo>
                    <a:pt x="1052" y="1067"/>
                    <a:pt x="882" y="903"/>
                    <a:pt x="772" y="706"/>
                  </a:cubicBezTo>
                  <a:cubicBezTo>
                    <a:pt x="662" y="509"/>
                    <a:pt x="614" y="280"/>
                    <a:pt x="635" y="55"/>
                  </a:cubicBezTo>
                  <a:cubicBezTo>
                    <a:pt x="32" y="0"/>
                    <a:pt x="32" y="0"/>
                    <a:pt x="32" y="0"/>
                  </a:cubicBezTo>
                  <a:cubicBezTo>
                    <a:pt x="0" y="343"/>
                    <a:pt x="75" y="699"/>
                    <a:pt x="244" y="1000"/>
                  </a:cubicBezTo>
                  <a:cubicBezTo>
                    <a:pt x="412" y="1303"/>
                    <a:pt x="672" y="1553"/>
                    <a:pt x="982" y="1708"/>
                  </a:cubicBezTo>
                  <a:cubicBezTo>
                    <a:pt x="892" y="1888"/>
                    <a:pt x="892" y="1888"/>
                    <a:pt x="892" y="1888"/>
                  </a:cubicBezTo>
                  <a:cubicBezTo>
                    <a:pt x="1184" y="1847"/>
                    <a:pt x="1437" y="1734"/>
                    <a:pt x="1630" y="1583"/>
                  </a:cubicBezTo>
                  <a:close/>
                </a:path>
              </a:pathLst>
            </a:custGeom>
            <a:solidFill>
              <a:schemeClr val="accent6"/>
            </a:solidFill>
            <a:ln>
              <a:noFill/>
            </a:ln>
            <a:effectLst>
              <a:outerShdw blurRad="152400" dir="5400000" sx="90000" sy="-19000"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18" name="Freeform 7"/>
            <p:cNvSpPr/>
            <p:nvPr/>
          </p:nvSpPr>
          <p:spPr bwMode="auto">
            <a:xfrm>
              <a:off x="4474689" y="3861759"/>
              <a:ext cx="1689481" cy="1458988"/>
            </a:xfrm>
            <a:custGeom>
              <a:avLst/>
              <a:gdLst>
                <a:gd name="T0" fmla="*/ 1583 w 1888"/>
                <a:gd name="T1" fmla="*/ 0 h 1630"/>
                <a:gd name="T2" fmla="*/ 987 w 1888"/>
                <a:gd name="T3" fmla="*/ 286 h 1630"/>
                <a:gd name="T4" fmla="*/ 1167 w 1888"/>
                <a:gd name="T5" fmla="*/ 377 h 1630"/>
                <a:gd name="T6" fmla="*/ 706 w 1888"/>
                <a:gd name="T7" fmla="*/ 858 h 1630"/>
                <a:gd name="T8" fmla="*/ 54 w 1888"/>
                <a:gd name="T9" fmla="*/ 995 h 1630"/>
                <a:gd name="T10" fmla="*/ 0 w 1888"/>
                <a:gd name="T11" fmla="*/ 1598 h 1630"/>
                <a:gd name="T12" fmla="*/ 1000 w 1888"/>
                <a:gd name="T13" fmla="*/ 1386 h 1630"/>
                <a:gd name="T14" fmla="*/ 1708 w 1888"/>
                <a:gd name="T15" fmla="*/ 648 h 1630"/>
                <a:gd name="T16" fmla="*/ 1888 w 1888"/>
                <a:gd name="T17" fmla="*/ 738 h 1630"/>
                <a:gd name="T18" fmla="*/ 1583 w 1888"/>
                <a:gd name="T19"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8" h="1630">
                  <a:moveTo>
                    <a:pt x="1583" y="0"/>
                  </a:moveTo>
                  <a:cubicBezTo>
                    <a:pt x="1399" y="163"/>
                    <a:pt x="1189" y="259"/>
                    <a:pt x="987" y="286"/>
                  </a:cubicBezTo>
                  <a:cubicBezTo>
                    <a:pt x="1167" y="377"/>
                    <a:pt x="1167" y="377"/>
                    <a:pt x="1167" y="377"/>
                  </a:cubicBezTo>
                  <a:cubicBezTo>
                    <a:pt x="1066" y="578"/>
                    <a:pt x="903" y="748"/>
                    <a:pt x="706" y="858"/>
                  </a:cubicBezTo>
                  <a:cubicBezTo>
                    <a:pt x="509" y="968"/>
                    <a:pt x="280" y="1016"/>
                    <a:pt x="54" y="995"/>
                  </a:cubicBezTo>
                  <a:cubicBezTo>
                    <a:pt x="0" y="1598"/>
                    <a:pt x="0" y="1598"/>
                    <a:pt x="0" y="1598"/>
                  </a:cubicBezTo>
                  <a:cubicBezTo>
                    <a:pt x="343" y="1630"/>
                    <a:pt x="699" y="1556"/>
                    <a:pt x="1000" y="1386"/>
                  </a:cubicBezTo>
                  <a:cubicBezTo>
                    <a:pt x="1302" y="1218"/>
                    <a:pt x="1552" y="958"/>
                    <a:pt x="1708" y="648"/>
                  </a:cubicBezTo>
                  <a:cubicBezTo>
                    <a:pt x="1888" y="738"/>
                    <a:pt x="1888" y="738"/>
                    <a:pt x="1888" y="738"/>
                  </a:cubicBezTo>
                  <a:cubicBezTo>
                    <a:pt x="1846" y="446"/>
                    <a:pt x="1734" y="193"/>
                    <a:pt x="1583" y="0"/>
                  </a:cubicBezTo>
                  <a:close/>
                </a:path>
              </a:pathLst>
            </a:custGeom>
            <a:solidFill>
              <a:schemeClr val="accent2"/>
            </a:solidFill>
            <a:ln>
              <a:noFill/>
            </a:ln>
            <a:effectLst>
              <a:outerShdw blurRad="152400" dir="5400000" sx="90000" sy="-19000"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19" name="Freeform 8"/>
            <p:cNvSpPr/>
            <p:nvPr/>
          </p:nvSpPr>
          <p:spPr bwMode="auto">
            <a:xfrm>
              <a:off x="6066422" y="3604716"/>
              <a:ext cx="1458988" cy="1689482"/>
            </a:xfrm>
            <a:custGeom>
              <a:avLst/>
              <a:gdLst>
                <a:gd name="T0" fmla="*/ 0 w 1630"/>
                <a:gd name="T1" fmla="*/ 305 h 1888"/>
                <a:gd name="T2" fmla="*/ 286 w 1630"/>
                <a:gd name="T3" fmla="*/ 901 h 1888"/>
                <a:gd name="T4" fmla="*/ 377 w 1630"/>
                <a:gd name="T5" fmla="*/ 721 h 1888"/>
                <a:gd name="T6" fmla="*/ 858 w 1630"/>
                <a:gd name="T7" fmla="*/ 1182 h 1888"/>
                <a:gd name="T8" fmla="*/ 995 w 1630"/>
                <a:gd name="T9" fmla="*/ 1833 h 1888"/>
                <a:gd name="T10" fmla="*/ 1598 w 1630"/>
                <a:gd name="T11" fmla="*/ 1888 h 1888"/>
                <a:gd name="T12" fmla="*/ 1386 w 1630"/>
                <a:gd name="T13" fmla="*/ 888 h 1888"/>
                <a:gd name="T14" fmla="*/ 648 w 1630"/>
                <a:gd name="T15" fmla="*/ 180 h 1888"/>
                <a:gd name="T16" fmla="*/ 738 w 1630"/>
                <a:gd name="T17" fmla="*/ 0 h 1888"/>
                <a:gd name="T18" fmla="*/ 0 w 1630"/>
                <a:gd name="T19" fmla="*/ 305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0" h="1888">
                  <a:moveTo>
                    <a:pt x="0" y="305"/>
                  </a:moveTo>
                  <a:cubicBezTo>
                    <a:pt x="163" y="489"/>
                    <a:pt x="259" y="699"/>
                    <a:pt x="286" y="901"/>
                  </a:cubicBezTo>
                  <a:cubicBezTo>
                    <a:pt x="377" y="721"/>
                    <a:pt x="377" y="721"/>
                    <a:pt x="377" y="721"/>
                  </a:cubicBezTo>
                  <a:cubicBezTo>
                    <a:pt x="578" y="821"/>
                    <a:pt x="748" y="985"/>
                    <a:pt x="858" y="1182"/>
                  </a:cubicBezTo>
                  <a:cubicBezTo>
                    <a:pt x="968" y="1379"/>
                    <a:pt x="1016" y="1608"/>
                    <a:pt x="995" y="1833"/>
                  </a:cubicBezTo>
                  <a:cubicBezTo>
                    <a:pt x="1598" y="1888"/>
                    <a:pt x="1598" y="1888"/>
                    <a:pt x="1598" y="1888"/>
                  </a:cubicBezTo>
                  <a:cubicBezTo>
                    <a:pt x="1630" y="1545"/>
                    <a:pt x="1555" y="1189"/>
                    <a:pt x="1386" y="888"/>
                  </a:cubicBezTo>
                  <a:cubicBezTo>
                    <a:pt x="1218" y="585"/>
                    <a:pt x="958" y="335"/>
                    <a:pt x="648" y="180"/>
                  </a:cubicBezTo>
                  <a:cubicBezTo>
                    <a:pt x="738" y="0"/>
                    <a:pt x="738" y="0"/>
                    <a:pt x="738" y="0"/>
                  </a:cubicBezTo>
                  <a:cubicBezTo>
                    <a:pt x="446" y="42"/>
                    <a:pt x="193" y="154"/>
                    <a:pt x="0" y="305"/>
                  </a:cubicBezTo>
                  <a:close/>
                </a:path>
              </a:pathLst>
            </a:custGeom>
            <a:solidFill>
              <a:schemeClr val="accent6"/>
            </a:solidFill>
            <a:ln>
              <a:noFill/>
            </a:ln>
            <a:effectLst>
              <a:outerShdw blurRad="152400" dir="5400000" sx="90000" sy="-19000"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20" name="矩形 19"/>
            <p:cNvSpPr/>
            <p:nvPr/>
          </p:nvSpPr>
          <p:spPr>
            <a:xfrm>
              <a:off x="5319429" y="3336277"/>
              <a:ext cx="447558" cy="400110"/>
            </a:xfrm>
            <a:prstGeom prst="rect">
              <a:avLst/>
            </a:prstGeom>
          </p:spPr>
          <p:txBody>
            <a:bodyPr wrap="none">
              <a:spAutoFit/>
            </a:bodyPr>
            <a:lstStyle/>
            <a:p>
              <a:r>
                <a:rPr lang="en-US" altLang="zh-CN" sz="20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rPr>
                <a:t>01</a:t>
              </a:r>
              <a:endParaRPr lang="zh-CN" altLang="en-US" sz="20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21" name="矩形 20"/>
            <p:cNvSpPr/>
            <p:nvPr/>
          </p:nvSpPr>
          <p:spPr>
            <a:xfrm>
              <a:off x="5606563" y="4073361"/>
              <a:ext cx="500458" cy="400110"/>
            </a:xfrm>
            <a:prstGeom prst="rect">
              <a:avLst/>
            </a:prstGeom>
          </p:spPr>
          <p:txBody>
            <a:bodyPr wrap="none">
              <a:spAutoFit/>
            </a:bodyPr>
            <a:lstStyle/>
            <a:p>
              <a:r>
                <a:rPr lang="en-US" altLang="zh-CN" sz="20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rPr>
                <a:t>02</a:t>
              </a:r>
              <a:endParaRPr lang="zh-CN" altLang="en-US" sz="20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22" name="矩形 21"/>
            <p:cNvSpPr/>
            <p:nvPr/>
          </p:nvSpPr>
          <p:spPr>
            <a:xfrm>
              <a:off x="6331760" y="3801783"/>
              <a:ext cx="498855" cy="400110"/>
            </a:xfrm>
            <a:prstGeom prst="rect">
              <a:avLst/>
            </a:prstGeom>
          </p:spPr>
          <p:txBody>
            <a:bodyPr wrap="none">
              <a:spAutoFit/>
            </a:bodyPr>
            <a:lstStyle/>
            <a:p>
              <a:r>
                <a:rPr lang="en-US" altLang="zh-CN" sz="20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rPr>
                <a:t>03</a:t>
              </a:r>
              <a:endParaRPr lang="zh-CN" altLang="en-US" sz="20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23" name="矩形 22"/>
            <p:cNvSpPr/>
            <p:nvPr/>
          </p:nvSpPr>
          <p:spPr>
            <a:xfrm>
              <a:off x="5987980" y="3076284"/>
              <a:ext cx="524503" cy="400110"/>
            </a:xfrm>
            <a:prstGeom prst="rect">
              <a:avLst/>
            </a:prstGeom>
          </p:spPr>
          <p:txBody>
            <a:bodyPr wrap="none">
              <a:spAutoFit/>
            </a:bodyPr>
            <a:lstStyle/>
            <a:p>
              <a:r>
                <a:rPr lang="en-US" altLang="zh-CN" sz="20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rPr>
                <a:t>04</a:t>
              </a:r>
              <a:endParaRPr lang="zh-CN" altLang="en-US" sz="20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24" name="矩形 23"/>
            <p:cNvSpPr/>
            <p:nvPr/>
          </p:nvSpPr>
          <p:spPr>
            <a:xfrm rot="3600000">
              <a:off x="4465193" y="2909503"/>
              <a:ext cx="1145540" cy="306705"/>
            </a:xfrm>
            <a:prstGeom prst="rect">
              <a:avLst/>
            </a:prstGeom>
          </p:spPr>
          <p:txBody>
            <a:bodyPr wrap="none">
              <a:spAutoFit/>
            </a:bodyPr>
            <a:lstStyle/>
            <a:p>
              <a:r>
                <a:rPr lang="vi-VN" altLang="en-US"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rPr>
                <a:t>Tích </a:t>
              </a:r>
              <a:r>
                <a:rPr lang="vi-VN" altLang="en-US"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rPr>
                <a:t>phân </a:t>
              </a:r>
              <a:endParaRPr lang="vi-VN" altLang="en-US"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25" name="矩形 24"/>
            <p:cNvSpPr/>
            <p:nvPr/>
          </p:nvSpPr>
          <p:spPr>
            <a:xfrm rot="3600000">
              <a:off x="6522278" y="4295568"/>
              <a:ext cx="837565" cy="306705"/>
            </a:xfrm>
            <a:prstGeom prst="rect">
              <a:avLst/>
            </a:prstGeom>
          </p:spPr>
          <p:txBody>
            <a:bodyPr wrap="none">
              <a:spAutoFit/>
            </a:bodyPr>
            <a:lstStyle/>
            <a:p>
              <a:r>
                <a:rPr lang="en-US" altLang="zh-CN"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rPr>
                <a:t>Bài tập</a:t>
              </a:r>
              <a:endParaRPr lang="zh-CN" altLang="en-US"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26" name="矩形 25"/>
            <p:cNvSpPr/>
            <p:nvPr/>
          </p:nvSpPr>
          <p:spPr>
            <a:xfrm rot="19800000">
              <a:off x="4813416" y="4654136"/>
              <a:ext cx="881380" cy="306705"/>
            </a:xfrm>
            <a:prstGeom prst="rect">
              <a:avLst/>
            </a:prstGeom>
          </p:spPr>
          <p:txBody>
            <a:bodyPr wrap="none">
              <a:spAutoFit/>
            </a:bodyPr>
            <a:lstStyle/>
            <a:p>
              <a:r>
                <a:rPr lang="en-US" altLang="zh-CN"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rPr>
                <a:t>Vi phân</a:t>
              </a:r>
              <a:endParaRPr lang="zh-CN" altLang="en-US"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sp>
          <p:nvSpPr>
            <p:cNvPr id="27" name="矩形 26"/>
            <p:cNvSpPr/>
            <p:nvPr/>
          </p:nvSpPr>
          <p:spPr>
            <a:xfrm rot="19800000">
              <a:off x="6166540" y="2582123"/>
              <a:ext cx="838835" cy="306705"/>
            </a:xfrm>
            <a:prstGeom prst="rect">
              <a:avLst/>
            </a:prstGeom>
          </p:spPr>
          <p:txBody>
            <a:bodyPr wrap="none">
              <a:spAutoFit/>
            </a:bodyPr>
            <a:lstStyle/>
            <a:p>
              <a:r>
                <a:rPr lang="en-US" altLang="zh-CN"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rPr>
                <a:t>Tài liệu</a:t>
              </a:r>
              <a:endParaRPr lang="zh-CN" altLang="en-US" sz="1400" dirty="0">
                <a:solidFill>
                  <a:prstClr val="white"/>
                </a:solidFill>
                <a:latin typeface="Montserrat" pitchFamily="2" charset="0"/>
                <a:ea typeface="字魂59号-创粗黑" panose="00000500000000000000" pitchFamily="2" charset="-122"/>
                <a:cs typeface="+mn-ea"/>
                <a:sym typeface="字魂59号-创粗黑" panose="00000500000000000000" pitchFamily="2" charset="-122"/>
              </a:endParaRPr>
            </a:p>
          </p:txBody>
        </p:sp>
      </p:grpSp>
      <p:grpSp>
        <p:nvGrpSpPr>
          <p:cNvPr id="31" name="组合 30"/>
          <p:cNvGrpSpPr/>
          <p:nvPr/>
        </p:nvGrpSpPr>
        <p:grpSpPr>
          <a:xfrm>
            <a:off x="7390130" y="5070323"/>
            <a:ext cx="2365592" cy="559113"/>
            <a:chOff x="7154216" y="956190"/>
            <a:chExt cx="2365592" cy="559113"/>
          </a:xfrm>
        </p:grpSpPr>
        <p:sp>
          <p:nvSpPr>
            <p:cNvPr id="32" name="文本框 31"/>
            <p:cNvSpPr txBox="1"/>
            <p:nvPr/>
          </p:nvSpPr>
          <p:spPr>
            <a:xfrm>
              <a:off x="7154216" y="1208598"/>
              <a:ext cx="2365592" cy="306705"/>
            </a:xfrm>
            <a:prstGeom prst="rect">
              <a:avLst/>
            </a:prstGeom>
            <a:noFill/>
          </p:spPr>
          <p:txBody>
            <a:bodyPr wrap="square" rtlCol="0">
              <a:spAutoFit/>
            </a:bodyPr>
            <a:lstStyle/>
            <a:p>
              <a:pPr algn="ctr"/>
              <a:r>
                <a:rPr lang="vi-VN" altLang="en-US" sz="1400" dirty="0">
                  <a:solidFill>
                    <a:schemeClr val="bg1"/>
                  </a:solidFill>
                  <a:latin typeface="Montserrat" pitchFamily="2" charset="0"/>
                  <a:sym typeface="Montserrat" pitchFamily="2" charset="0"/>
                </a:rPr>
                <a:t>Ôn luyện lại</a:t>
              </a:r>
              <a:r>
                <a:rPr lang="en-US" altLang="zh-CN" sz="1400" dirty="0">
                  <a:solidFill>
                    <a:schemeClr val="bg1"/>
                  </a:solidFill>
                  <a:latin typeface="Montserrat" pitchFamily="2" charset="0"/>
                  <a:sym typeface="Montserrat" pitchFamily="2" charset="0"/>
                </a:rPr>
                <a:t>. </a:t>
              </a:r>
              <a:endParaRPr lang="en-US" altLang="zh-CN" sz="1400" dirty="0">
                <a:solidFill>
                  <a:schemeClr val="bg1"/>
                </a:solidFill>
                <a:latin typeface="Montserrat" pitchFamily="2" charset="0"/>
                <a:sym typeface="Montserrat" pitchFamily="2" charset="0"/>
              </a:endParaRPr>
            </a:p>
          </p:txBody>
        </p:sp>
        <p:sp>
          <p:nvSpPr>
            <p:cNvPr id="33" name="文本框 32"/>
            <p:cNvSpPr txBox="1"/>
            <p:nvPr/>
          </p:nvSpPr>
          <p:spPr>
            <a:xfrm>
              <a:off x="7527891" y="956190"/>
              <a:ext cx="1618243" cy="368300"/>
            </a:xfrm>
            <a:prstGeom prst="rect">
              <a:avLst/>
            </a:prstGeom>
            <a:noFill/>
          </p:spPr>
          <p:txBody>
            <a:bodyPr wrap="square" rtlCol="0">
              <a:spAutoFit/>
            </a:bodyPr>
            <a:lstStyle/>
            <a:p>
              <a:pPr algn="ctr"/>
              <a:r>
                <a:rPr lang="vi-VN" altLang="en-US" b="1" dirty="0">
                  <a:solidFill>
                    <a:schemeClr val="bg1"/>
                  </a:solidFill>
                  <a:latin typeface="Montserrat" pitchFamily="2" charset="0"/>
                  <a:ea typeface="Microsoft YaHei" panose="020B0503020204020204" pitchFamily="34" charset="-122"/>
                  <a:sym typeface="Montserrat" pitchFamily="2" charset="0"/>
                </a:rPr>
                <a:t>Bài </a:t>
              </a:r>
              <a:r>
                <a:rPr lang="vi-VN" altLang="en-US" b="1" dirty="0">
                  <a:solidFill>
                    <a:schemeClr val="bg1"/>
                  </a:solidFill>
                  <a:latin typeface="Montserrat" pitchFamily="2" charset="0"/>
                  <a:ea typeface="Microsoft YaHei" panose="020B0503020204020204" pitchFamily="34" charset="-122"/>
                  <a:sym typeface="Montserrat" pitchFamily="2" charset="0"/>
                </a:rPr>
                <a:t>tập</a:t>
              </a:r>
              <a:endParaRPr lang="vi-VN" altLang="en-US" b="1" dirty="0">
                <a:solidFill>
                  <a:schemeClr val="bg1"/>
                </a:solidFill>
                <a:latin typeface="Montserrat" pitchFamily="2" charset="0"/>
                <a:ea typeface="Microsoft YaHei" panose="020B0503020204020204" pitchFamily="34" charset="-122"/>
                <a:sym typeface="Montserrat" pitchFamily="2" charset="0"/>
              </a:endParaRPr>
            </a:p>
          </p:txBody>
        </p:sp>
      </p:grpSp>
      <p:grpSp>
        <p:nvGrpSpPr>
          <p:cNvPr id="40" name="组合 39"/>
          <p:cNvGrpSpPr/>
          <p:nvPr/>
        </p:nvGrpSpPr>
        <p:grpSpPr>
          <a:xfrm>
            <a:off x="7390130" y="918412"/>
            <a:ext cx="2365592" cy="774378"/>
            <a:chOff x="7154216" y="956190"/>
            <a:chExt cx="2365592" cy="774378"/>
          </a:xfrm>
        </p:grpSpPr>
        <p:sp>
          <p:nvSpPr>
            <p:cNvPr id="41" name="文本框 40"/>
            <p:cNvSpPr txBox="1"/>
            <p:nvPr/>
          </p:nvSpPr>
          <p:spPr>
            <a:xfrm>
              <a:off x="7154216" y="1208598"/>
              <a:ext cx="2365592" cy="521970"/>
            </a:xfrm>
            <a:prstGeom prst="rect">
              <a:avLst/>
            </a:prstGeom>
            <a:noFill/>
          </p:spPr>
          <p:txBody>
            <a:bodyPr wrap="square" rtlCol="0">
              <a:spAutoFit/>
            </a:bodyPr>
            <a:lstStyle/>
            <a:p>
              <a:pPr algn="ctr"/>
              <a:r>
                <a:rPr lang="vi-VN" altLang="en-US" sz="1400" dirty="0">
                  <a:solidFill>
                    <a:schemeClr val="bg1"/>
                  </a:solidFill>
                  <a:latin typeface="Montserrat" pitchFamily="2" charset="0"/>
                  <a:sym typeface="Montserrat" pitchFamily="2" charset="0"/>
                </a:rPr>
                <a:t>Tích phân bất định, Tích phân xác </a:t>
              </a:r>
              <a:r>
                <a:rPr lang="vi-VN" altLang="en-US" sz="1400" dirty="0">
                  <a:solidFill>
                    <a:schemeClr val="bg1"/>
                  </a:solidFill>
                  <a:latin typeface="Montserrat" pitchFamily="2" charset="0"/>
                  <a:sym typeface="Montserrat" pitchFamily="2" charset="0"/>
                </a:rPr>
                <a:t>định,...</a:t>
              </a:r>
              <a:endParaRPr lang="vi-VN" altLang="en-US" sz="1400" dirty="0">
                <a:solidFill>
                  <a:schemeClr val="bg1"/>
                </a:solidFill>
                <a:latin typeface="Montserrat" pitchFamily="2" charset="0"/>
                <a:sym typeface="Montserrat" pitchFamily="2" charset="0"/>
              </a:endParaRPr>
            </a:p>
          </p:txBody>
        </p:sp>
        <p:sp>
          <p:nvSpPr>
            <p:cNvPr id="42" name="文本框 41"/>
            <p:cNvSpPr txBox="1"/>
            <p:nvPr/>
          </p:nvSpPr>
          <p:spPr>
            <a:xfrm>
              <a:off x="7527891" y="956190"/>
              <a:ext cx="1618243" cy="368300"/>
            </a:xfrm>
            <a:prstGeom prst="rect">
              <a:avLst/>
            </a:prstGeom>
            <a:noFill/>
          </p:spPr>
          <p:txBody>
            <a:bodyPr wrap="square" rtlCol="0">
              <a:spAutoFit/>
            </a:bodyPr>
            <a:lstStyle/>
            <a:p>
              <a:pPr algn="ctr"/>
              <a:r>
                <a:rPr lang="vi-VN" altLang="en-US" b="1" dirty="0">
                  <a:solidFill>
                    <a:schemeClr val="bg1"/>
                  </a:solidFill>
                  <a:latin typeface="Montserrat" pitchFamily="2" charset="0"/>
                  <a:ea typeface="Microsoft YaHei" panose="020B0503020204020204" pitchFamily="34" charset="-122"/>
                  <a:sym typeface="Montserrat" pitchFamily="2" charset="0"/>
                </a:rPr>
                <a:t>Tích </a:t>
              </a:r>
              <a:r>
                <a:rPr lang="vi-VN" altLang="en-US" b="1" dirty="0">
                  <a:solidFill>
                    <a:schemeClr val="bg1"/>
                  </a:solidFill>
                  <a:latin typeface="Montserrat" pitchFamily="2" charset="0"/>
                  <a:ea typeface="Microsoft YaHei" panose="020B0503020204020204" pitchFamily="34" charset="-122"/>
                  <a:sym typeface="Montserrat" pitchFamily="2" charset="0"/>
                </a:rPr>
                <a:t>phân</a:t>
              </a:r>
              <a:endParaRPr lang="vi-VN" altLang="en-US" b="1" dirty="0">
                <a:solidFill>
                  <a:schemeClr val="bg1"/>
                </a:solidFill>
                <a:latin typeface="Montserrat" pitchFamily="2" charset="0"/>
                <a:ea typeface="Microsoft YaHei" panose="020B0503020204020204" pitchFamily="34" charset="-122"/>
                <a:sym typeface="Montserrat" pitchFamily="2" charset="0"/>
              </a:endParaRPr>
            </a:p>
          </p:txBody>
        </p:sp>
      </p:grpSp>
      <p:grpSp>
        <p:nvGrpSpPr>
          <p:cNvPr id="43" name="组合 42"/>
          <p:cNvGrpSpPr/>
          <p:nvPr/>
        </p:nvGrpSpPr>
        <p:grpSpPr>
          <a:xfrm>
            <a:off x="4988532" y="3179906"/>
            <a:ext cx="2365592" cy="774378"/>
            <a:chOff x="7154216" y="956190"/>
            <a:chExt cx="2365592" cy="774378"/>
          </a:xfrm>
        </p:grpSpPr>
        <p:sp>
          <p:nvSpPr>
            <p:cNvPr id="44" name="文本框 43"/>
            <p:cNvSpPr txBox="1"/>
            <p:nvPr/>
          </p:nvSpPr>
          <p:spPr>
            <a:xfrm>
              <a:off x="7154216" y="1208598"/>
              <a:ext cx="2365592" cy="521970"/>
            </a:xfrm>
            <a:prstGeom prst="rect">
              <a:avLst/>
            </a:prstGeom>
            <a:noFill/>
          </p:spPr>
          <p:txBody>
            <a:bodyPr wrap="square" rtlCol="0">
              <a:spAutoFit/>
            </a:bodyPr>
            <a:lstStyle/>
            <a:p>
              <a:pPr algn="ctr"/>
              <a:r>
                <a:rPr lang="vi-VN" altLang="en-US" sz="1400" dirty="0">
                  <a:solidFill>
                    <a:schemeClr val="bg1"/>
                  </a:solidFill>
                  <a:latin typeface="Montserrat" pitchFamily="2" charset="0"/>
                  <a:sym typeface="Montserrat" pitchFamily="2" charset="0"/>
                </a:rPr>
                <a:t>Đạo hàm riêng, Khai triển </a:t>
              </a:r>
              <a:r>
                <a:rPr lang="vi-VN" altLang="en-US" sz="1400" dirty="0">
                  <a:solidFill>
                    <a:schemeClr val="bg1"/>
                  </a:solidFill>
                  <a:latin typeface="Montserrat" pitchFamily="2" charset="0"/>
                  <a:sym typeface="Montserrat" pitchFamily="2" charset="0"/>
                </a:rPr>
                <a:t>Taylor, ...</a:t>
              </a:r>
              <a:endParaRPr lang="vi-VN" altLang="en-US" sz="1400" dirty="0">
                <a:solidFill>
                  <a:schemeClr val="bg1"/>
                </a:solidFill>
                <a:latin typeface="Montserrat" pitchFamily="2" charset="0"/>
                <a:sym typeface="Montserrat" pitchFamily="2" charset="0"/>
              </a:endParaRPr>
            </a:p>
          </p:txBody>
        </p:sp>
        <p:sp>
          <p:nvSpPr>
            <p:cNvPr id="45" name="文本框 44"/>
            <p:cNvSpPr txBox="1"/>
            <p:nvPr/>
          </p:nvSpPr>
          <p:spPr>
            <a:xfrm>
              <a:off x="7527891" y="956190"/>
              <a:ext cx="1618243" cy="368300"/>
            </a:xfrm>
            <a:prstGeom prst="rect">
              <a:avLst/>
            </a:prstGeom>
            <a:noFill/>
          </p:spPr>
          <p:txBody>
            <a:bodyPr wrap="square" rtlCol="0">
              <a:spAutoFit/>
            </a:bodyPr>
            <a:lstStyle/>
            <a:p>
              <a:pPr algn="ctr"/>
              <a:r>
                <a:rPr lang="vi-VN" altLang="en-US" b="1" dirty="0">
                  <a:solidFill>
                    <a:schemeClr val="bg1"/>
                  </a:solidFill>
                  <a:latin typeface="Montserrat" pitchFamily="2" charset="0"/>
                  <a:ea typeface="Microsoft YaHei" panose="020B0503020204020204" pitchFamily="34" charset="-122"/>
                  <a:sym typeface="Montserrat" pitchFamily="2" charset="0"/>
                </a:rPr>
                <a:t>Vi </a:t>
              </a:r>
              <a:r>
                <a:rPr lang="vi-VN" altLang="en-US" b="1" dirty="0">
                  <a:solidFill>
                    <a:schemeClr val="bg1"/>
                  </a:solidFill>
                  <a:latin typeface="Montserrat" pitchFamily="2" charset="0"/>
                  <a:ea typeface="Microsoft YaHei" panose="020B0503020204020204" pitchFamily="34" charset="-122"/>
                  <a:sym typeface="Montserrat" pitchFamily="2" charset="0"/>
                </a:rPr>
                <a:t>phân </a:t>
              </a:r>
              <a:endParaRPr lang="vi-VN" altLang="en-US" b="1" dirty="0">
                <a:solidFill>
                  <a:schemeClr val="bg1"/>
                </a:solidFill>
                <a:latin typeface="Montserrat" pitchFamily="2" charset="0"/>
                <a:ea typeface="Microsoft YaHei" panose="020B0503020204020204" pitchFamily="34" charset="-122"/>
                <a:sym typeface="Montserrat" pitchFamily="2" charset="0"/>
              </a:endParaRPr>
            </a:p>
          </p:txBody>
        </p:sp>
      </p:grpSp>
      <p:grpSp>
        <p:nvGrpSpPr>
          <p:cNvPr id="46" name="组合 45"/>
          <p:cNvGrpSpPr/>
          <p:nvPr/>
        </p:nvGrpSpPr>
        <p:grpSpPr>
          <a:xfrm>
            <a:off x="9568643" y="3179906"/>
            <a:ext cx="2365592" cy="774378"/>
            <a:chOff x="7154216" y="956190"/>
            <a:chExt cx="2365592" cy="774378"/>
          </a:xfrm>
        </p:grpSpPr>
        <p:sp>
          <p:nvSpPr>
            <p:cNvPr id="47" name="文本框 46"/>
            <p:cNvSpPr txBox="1"/>
            <p:nvPr/>
          </p:nvSpPr>
          <p:spPr>
            <a:xfrm>
              <a:off x="7154216" y="1208598"/>
              <a:ext cx="2365592" cy="521970"/>
            </a:xfrm>
            <a:prstGeom prst="rect">
              <a:avLst/>
            </a:prstGeom>
            <a:noFill/>
          </p:spPr>
          <p:txBody>
            <a:bodyPr wrap="square" rtlCol="0">
              <a:spAutoFit/>
            </a:bodyPr>
            <a:lstStyle/>
            <a:p>
              <a:pPr algn="ctr"/>
              <a:r>
                <a:rPr lang="vi-VN" altLang="en-US" sz="1400" dirty="0">
                  <a:solidFill>
                    <a:schemeClr val="bg1"/>
                  </a:solidFill>
                  <a:latin typeface="Montserrat" pitchFamily="2" charset="0"/>
                  <a:sym typeface="Montserrat" pitchFamily="2" charset="0"/>
                </a:rPr>
                <a:t>Một số tài liêụ tham </a:t>
              </a:r>
              <a:r>
                <a:rPr lang="vi-VN" altLang="en-US" sz="1400" dirty="0">
                  <a:solidFill>
                    <a:schemeClr val="bg1"/>
                  </a:solidFill>
                  <a:latin typeface="Montserrat" pitchFamily="2" charset="0"/>
                  <a:sym typeface="Montserrat" pitchFamily="2" charset="0"/>
                </a:rPr>
                <a:t>khảo</a:t>
              </a:r>
              <a:endParaRPr lang="vi-VN" altLang="en-US" sz="1400" dirty="0">
                <a:solidFill>
                  <a:schemeClr val="bg1"/>
                </a:solidFill>
                <a:latin typeface="Montserrat" pitchFamily="2" charset="0"/>
                <a:sym typeface="Montserrat" pitchFamily="2" charset="0"/>
              </a:endParaRPr>
            </a:p>
          </p:txBody>
        </p:sp>
        <p:sp>
          <p:nvSpPr>
            <p:cNvPr id="48" name="文本框 47"/>
            <p:cNvSpPr txBox="1"/>
            <p:nvPr/>
          </p:nvSpPr>
          <p:spPr>
            <a:xfrm>
              <a:off x="7527891" y="956190"/>
              <a:ext cx="1618243" cy="368300"/>
            </a:xfrm>
            <a:prstGeom prst="rect">
              <a:avLst/>
            </a:prstGeom>
            <a:noFill/>
          </p:spPr>
          <p:txBody>
            <a:bodyPr wrap="square" rtlCol="0">
              <a:spAutoFit/>
            </a:bodyPr>
            <a:lstStyle/>
            <a:p>
              <a:pPr algn="ctr"/>
              <a:r>
                <a:rPr lang="vi-VN" altLang="zh-CN" b="1" dirty="0">
                  <a:solidFill>
                    <a:schemeClr val="bg1"/>
                  </a:solidFill>
                  <a:latin typeface="Montserrat" pitchFamily="2" charset="0"/>
                  <a:ea typeface="Microsoft YaHei" panose="020B0503020204020204" pitchFamily="34" charset="-122"/>
                  <a:sym typeface="Montserrat" pitchFamily="2" charset="0"/>
                </a:rPr>
                <a:t>Tài liệu </a:t>
              </a:r>
              <a:endParaRPr lang="vi-VN" altLang="zh-CN" b="1" dirty="0">
                <a:solidFill>
                  <a:schemeClr val="bg1"/>
                </a:solidFill>
                <a:latin typeface="Montserrat" pitchFamily="2" charset="0"/>
                <a:ea typeface="Microsoft YaHei" panose="020B0503020204020204" pitchFamily="34" charset="-122"/>
                <a:sym typeface="Montserrat" pitchFamily="2"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par>
                                <p:cTn id="21" presetID="53" presetClass="entr" presetSubtype="16"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Effect transition="in" filter="fade">
                                      <p:cBhvr>
                                        <p:cTn id="25" dur="500"/>
                                        <p:tgtEl>
                                          <p:spTgt spid="40"/>
                                        </p:tgtEl>
                                      </p:cBhvr>
                                    </p:animEffect>
                                  </p:childTnLst>
                                </p:cTn>
                              </p:par>
                              <p:par>
                                <p:cTn id="26" presetID="53" presetClass="entr" presetSubtype="16"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500" fill="hold"/>
                                        <p:tgtEl>
                                          <p:spTgt spid="43"/>
                                        </p:tgtEl>
                                        <p:attrNameLst>
                                          <p:attrName>ppt_w</p:attrName>
                                        </p:attrNameLst>
                                      </p:cBhvr>
                                      <p:tavLst>
                                        <p:tav tm="0">
                                          <p:val>
                                            <p:fltVal val="0"/>
                                          </p:val>
                                        </p:tav>
                                        <p:tav tm="100000">
                                          <p:val>
                                            <p:strVal val="#ppt_w"/>
                                          </p:val>
                                        </p:tav>
                                      </p:tavLst>
                                    </p:anim>
                                    <p:anim calcmode="lin" valueType="num">
                                      <p:cBhvr>
                                        <p:cTn id="29" dur="500" fill="hold"/>
                                        <p:tgtEl>
                                          <p:spTgt spid="43"/>
                                        </p:tgtEl>
                                        <p:attrNameLst>
                                          <p:attrName>ppt_h</p:attrName>
                                        </p:attrNameLst>
                                      </p:cBhvr>
                                      <p:tavLst>
                                        <p:tav tm="0">
                                          <p:val>
                                            <p:fltVal val="0"/>
                                          </p:val>
                                        </p:tav>
                                        <p:tav tm="100000">
                                          <p:val>
                                            <p:strVal val="#ppt_h"/>
                                          </p:val>
                                        </p:tav>
                                      </p:tavLst>
                                    </p:anim>
                                    <p:animEffect transition="in" filter="fade">
                                      <p:cBhvr>
                                        <p:cTn id="30" dur="500"/>
                                        <p:tgtEl>
                                          <p:spTgt spid="43"/>
                                        </p:tgtEl>
                                      </p:cBhvr>
                                    </p:animEffect>
                                  </p:childTnLst>
                                </p:cTn>
                              </p:par>
                              <p:par>
                                <p:cTn id="31" presetID="53" presetClass="entr" presetSubtype="16"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ppt_w</p:attrName>
                                        </p:attrNameLst>
                                      </p:cBhvr>
                                      <p:tavLst>
                                        <p:tav tm="0">
                                          <p:val>
                                            <p:fltVal val="0"/>
                                          </p:val>
                                        </p:tav>
                                        <p:tav tm="100000">
                                          <p:val>
                                            <p:strVal val="#ppt_w"/>
                                          </p:val>
                                        </p:tav>
                                      </p:tavLst>
                                    </p:anim>
                                    <p:anim calcmode="lin" valueType="num">
                                      <p:cBhvr>
                                        <p:cTn id="34" dur="500" fill="hold"/>
                                        <p:tgtEl>
                                          <p:spTgt spid="46"/>
                                        </p:tgtEl>
                                        <p:attrNameLst>
                                          <p:attrName>ppt_h</p:attrName>
                                        </p:attrNameLst>
                                      </p:cBhvr>
                                      <p:tavLst>
                                        <p:tav tm="0">
                                          <p:val>
                                            <p:fltVal val="0"/>
                                          </p:val>
                                        </p:tav>
                                        <p:tav tm="100000">
                                          <p:val>
                                            <p:strVal val="#ppt_h"/>
                                          </p:val>
                                        </p:tav>
                                      </p:tavLst>
                                    </p:anim>
                                    <p:animEffect transition="in" filter="fade">
                                      <p:cBhvr>
                                        <p:cTn id="3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r="38201"/>
          <a:stretch>
            <a:fillRect/>
          </a:stretch>
        </p:blipFill>
        <p:spPr>
          <a:xfrm>
            <a:off x="5834794" y="-19012"/>
            <a:ext cx="6357206" cy="6858000"/>
          </a:xfrm>
          <a:prstGeom prst="rect">
            <a:avLst/>
          </a:prstGeom>
        </p:spPr>
      </p:pic>
      <p:sp>
        <p:nvSpPr>
          <p:cNvPr id="20" name="文本框 19"/>
          <p:cNvSpPr txBox="1"/>
          <p:nvPr/>
        </p:nvSpPr>
        <p:spPr>
          <a:xfrm>
            <a:off x="2952750" y="2397760"/>
            <a:ext cx="3306445" cy="5386070"/>
          </a:xfrm>
          <a:prstGeom prst="rect">
            <a:avLst/>
          </a:prstGeom>
          <a:noFill/>
          <a:ln w="34925">
            <a:noFill/>
          </a:ln>
          <a:effectLst/>
        </p:spPr>
        <p:txBody>
          <a:bodyPr wrap="square" rtlCol="0">
            <a:spAutoFit/>
          </a:bodyPr>
          <a:lstStyle/>
          <a:p>
            <a:pPr algn="ctr"/>
            <a:r>
              <a:rPr lang="en-US" altLang="zh-CN"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rPr>
              <a:t>6</a:t>
            </a:r>
            <a:endParaRPr lang="zh-CN" altLang="en-US"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endParaRPr>
          </a:p>
        </p:txBody>
      </p:sp>
      <p:sp>
        <p:nvSpPr>
          <p:cNvPr id="21" name="Text Box 20"/>
          <p:cNvSpPr txBox="1"/>
          <p:nvPr/>
        </p:nvSpPr>
        <p:spPr>
          <a:xfrm>
            <a:off x="585470" y="768985"/>
            <a:ext cx="7823200" cy="1445260"/>
          </a:xfrm>
          <a:prstGeom prst="rect">
            <a:avLst/>
          </a:prstGeom>
          <a:noFill/>
          <a:ln>
            <a:solidFill>
              <a:schemeClr val="bg1"/>
            </a:solidFill>
          </a:ln>
        </p:spPr>
        <p:txBody>
          <a:bodyPr wrap="square" rtlCol="0">
            <a:spAutoFit/>
          </a:bodyPr>
          <a:p>
            <a:r>
              <a:rPr lang="vi-VN" altLang="en-US" sz="4400">
                <a:solidFill>
                  <a:schemeClr val="bg1"/>
                </a:solidFill>
                <a:latin typeface="Times New Roman" panose="02020603050405020304" pitchFamily="18" charset="0"/>
                <a:cs typeface="Times New Roman" panose="02020603050405020304" pitchFamily="18" charset="0"/>
              </a:rPr>
              <a:t>Chain rule trong lan truyền ngược</a:t>
            </a:r>
            <a:endParaRPr lang="vi-VN" altLang="en-US" sz="4400">
              <a:solidFill>
                <a:schemeClr val="bg1"/>
              </a:solidFill>
              <a:latin typeface="Times New Roman" panose="02020603050405020304" pitchFamily="18" charset="0"/>
              <a:cs typeface="Times New Roman" panose="02020603050405020304" pitchFamily="18" charset="0"/>
            </a:endParaRPr>
          </a:p>
          <a:p>
            <a:r>
              <a:rPr lang="vi-VN" altLang="en-US" sz="4400">
                <a:solidFill>
                  <a:schemeClr val="bg1"/>
                </a:solidFill>
                <a:latin typeface="Times New Roman" panose="02020603050405020304" pitchFamily="18" charset="0"/>
                <a:cs typeface="Times New Roman" panose="02020603050405020304" pitchFamily="18" charset="0"/>
              </a:rPr>
              <a:t>(backpropagation)</a:t>
            </a:r>
            <a:endParaRPr lang="vi-VN" altLang="en-US" sz="44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Box 1"/>
          <p:cNvSpPr txBox="1"/>
          <p:nvPr/>
        </p:nvSpPr>
        <p:spPr>
          <a:xfrm>
            <a:off x="394970" y="448945"/>
            <a:ext cx="11179810" cy="3538220"/>
          </a:xfrm>
          <a:prstGeom prst="rect">
            <a:avLst/>
          </a:prstGeom>
          <a:noFill/>
        </p:spPr>
        <p:txBody>
          <a:bodyPr wrap="square" rtlCol="0">
            <a:spAutoFit/>
          </a:bodyPr>
          <a:p>
            <a:r>
              <a:rPr lang="vi-VN" altLang="en-US" sz="2800">
                <a:solidFill>
                  <a:schemeClr val="bg1"/>
                </a:solidFill>
                <a:latin typeface="Times New Roman" panose="02020603050405020304" pitchFamily="18" charset="0"/>
                <a:cs typeface="Times New Roman" panose="02020603050405020304" pitchFamily="18" charset="0"/>
              </a:rPr>
              <a:t>- </a:t>
            </a:r>
            <a:r>
              <a:rPr lang="en-US" altLang="en-US" sz="2800">
                <a:solidFill>
                  <a:schemeClr val="bg1"/>
                </a:solidFill>
                <a:latin typeface="Times New Roman" panose="02020603050405020304" pitchFamily="18" charset="0"/>
                <a:cs typeface="Times New Roman" panose="02020603050405020304" pitchFamily="18" charset="0"/>
              </a:rPr>
              <a:t>Quá trình backpropagation sẽ thực hiện tính toán gradient descent và cập nhật hệ số. backpropagation có thể coi nh</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 linh hồn của quá trình huấn luyện các mạng nơ ron vì không có chúng, chúng ta không thể cập nhật hệ số mạng nơ ron (weights)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ể tiến tới các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iểm cực trị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ịa ph</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ơng. Công thức backpropagation sẽ thực hiện hai việc:</a:t>
            </a:r>
            <a:endParaRPr lang="en-US" altLang="en-US" sz="2800">
              <a:solidFill>
                <a:schemeClr val="bg1"/>
              </a:solidFill>
              <a:latin typeface="Times New Roman" panose="02020603050405020304" pitchFamily="18" charset="0"/>
              <a:cs typeface="Times New Roman" panose="02020603050405020304" pitchFamily="18" charset="0"/>
            </a:endParaRPr>
          </a:p>
          <a:p>
            <a:pPr marL="514350" indent="-514350">
              <a:buAutoNum type="arabicPeriod"/>
            </a:pPr>
            <a:r>
              <a:rPr lang="en-US" altLang="en-US" sz="2800">
                <a:solidFill>
                  <a:schemeClr val="bg1"/>
                </a:solidFill>
                <a:latin typeface="Times New Roman" panose="02020603050405020304" pitchFamily="18" charset="0"/>
                <a:cs typeface="Times New Roman" panose="02020603050405020304" pitchFamily="18" charset="0"/>
              </a:rPr>
              <a:t>Tính toán gradient descent tại mỗi layer theo chiều từ cuối trở về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ầu. Vậy nên công thức này mới có tên gọi là lan truyền ng</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ợc.</a:t>
            </a:r>
            <a:endParaRPr lang="en-US" altLang="en-US" sz="2800">
              <a:solidFill>
                <a:schemeClr val="bg1"/>
              </a:solidFill>
              <a:latin typeface="Times New Roman" panose="02020603050405020304" pitchFamily="18" charset="0"/>
              <a:cs typeface="Times New Roman" panose="02020603050405020304" pitchFamily="18" charset="0"/>
            </a:endParaRPr>
          </a:p>
          <a:p>
            <a:pPr marL="514350" indent="-514350">
              <a:buAutoNum type="arabicPeriod"/>
            </a:pPr>
            <a:r>
              <a:rPr lang="en-US" altLang="en-US" sz="2800">
                <a:solidFill>
                  <a:schemeClr val="bg1"/>
                </a:solidFill>
                <a:latin typeface="Times New Roman" panose="02020603050405020304" pitchFamily="18" charset="0"/>
                <a:cs typeface="Times New Roman" panose="02020603050405020304" pitchFamily="18" charset="0"/>
              </a:rPr>
              <a:t>Cập nhật gradient descent tại mỗi layer theo giá trị </a:t>
            </a:r>
            <a:r>
              <a:rPr lang="en-US" altLang="en-US" sz="2800">
                <a:solidFill>
                  <a:schemeClr val="bg1"/>
                </a:solidFill>
                <a:latin typeface="Times New Roman" panose="02020603050405020304" pitchFamily="18" charset="0"/>
                <a:cs typeface="Times New Roman" panose="02020603050405020304" pitchFamily="18" charset="0"/>
              </a:rPr>
              <a:t>đư</a:t>
            </a:r>
            <a:r>
              <a:rPr lang="en-US" altLang="en-US" sz="2800">
                <a:solidFill>
                  <a:schemeClr val="bg1"/>
                </a:solidFill>
                <a:latin typeface="Times New Roman" panose="02020603050405020304" pitchFamily="18" charset="0"/>
                <a:cs typeface="Times New Roman" panose="02020603050405020304" pitchFamily="18" charset="0"/>
              </a:rPr>
              <a:t>ợc tính ở trên.</a:t>
            </a:r>
            <a:endParaRPr lang="en-US" altLang="en-US" sz="280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2811780" y="4053205"/>
            <a:ext cx="6790690" cy="1998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Box 1"/>
          <p:cNvSpPr txBox="1"/>
          <p:nvPr/>
        </p:nvSpPr>
        <p:spPr>
          <a:xfrm>
            <a:off x="394970" y="448945"/>
            <a:ext cx="11179810" cy="953135"/>
          </a:xfrm>
          <a:prstGeom prst="rect">
            <a:avLst/>
          </a:prstGeom>
          <a:noFill/>
        </p:spPr>
        <p:txBody>
          <a:bodyPr wrap="square" rtlCol="0">
            <a:spAutoFit/>
          </a:bodyPr>
          <a:p>
            <a:r>
              <a:rPr lang="en-US" altLang="en-US" sz="2800">
                <a:solidFill>
                  <a:schemeClr val="bg1"/>
                </a:solidFill>
                <a:latin typeface="Times New Roman" panose="02020603050405020304" pitchFamily="18" charset="0"/>
                <a:cs typeface="Times New Roman" panose="02020603050405020304" pitchFamily="18" charset="0"/>
              </a:rPr>
              <a:t>Giả sử ta xét qúa trình backpropagation tại một node cụ thể có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ầu vào là </a:t>
            </a:r>
            <a:endParaRPr lang="en-US" altLang="en-US" sz="2800">
              <a:solidFill>
                <a:schemeClr val="bg1"/>
              </a:solidFill>
              <a:latin typeface="Times New Roman" panose="02020603050405020304" pitchFamily="18" charset="0"/>
              <a:cs typeface="Times New Roman" panose="02020603050405020304" pitchFamily="18" charset="0"/>
            </a:endParaRPr>
          </a:p>
          <a:p>
            <a:r>
              <a:rPr lang="en-US" altLang="en-US" sz="2800">
                <a:solidFill>
                  <a:schemeClr val="bg1"/>
                </a:solidFill>
                <a:latin typeface="Times New Roman" panose="02020603050405020304" pitchFamily="18" charset="0"/>
                <a:cs typeface="Times New Roman" panose="02020603050405020304" pitchFamily="18" charset="0"/>
              </a:rPr>
              <a:t> và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ầu ra là </a:t>
            </a:r>
            <a:r>
              <a:rPr lang="vi-VN" altLang="en-US" sz="2800">
                <a:solidFill>
                  <a:schemeClr val="bg1"/>
                </a:solidFill>
                <a:latin typeface="Times New Roman" panose="02020603050405020304" pitchFamily="18" charset="0"/>
                <a:cs typeface="Times New Roman" panose="02020603050405020304" pitchFamily="18" charset="0"/>
              </a:rPr>
              <a:t>z và đầu ra là h . h = f(</a:t>
            </a:r>
            <a:r>
              <a:rPr lang="vi-VN" altLang="en-US" sz="2800">
                <a:solidFill>
                  <a:schemeClr val="bg1"/>
                </a:solidFill>
                <a:latin typeface="Times New Roman" panose="02020603050405020304" pitchFamily="18" charset="0"/>
                <a:cs typeface="Times New Roman" panose="02020603050405020304" pitchFamily="18" charset="0"/>
              </a:rPr>
              <a:t>z)</a:t>
            </a:r>
            <a:endParaRPr lang="vi-VN" altLang="en-US" sz="280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882140" y="1544320"/>
            <a:ext cx="8427720" cy="3382010"/>
          </a:xfrm>
          <a:prstGeom prst="rect">
            <a:avLst/>
          </a:prstGeom>
        </p:spPr>
      </p:pic>
      <p:pic>
        <p:nvPicPr>
          <p:cNvPr id="5" name="Picture 4"/>
          <p:cNvPicPr>
            <a:picLocks noChangeAspect="1"/>
          </p:cNvPicPr>
          <p:nvPr/>
        </p:nvPicPr>
        <p:blipFill>
          <a:blip r:embed="rId2"/>
          <a:stretch>
            <a:fillRect/>
          </a:stretch>
        </p:blipFill>
        <p:spPr>
          <a:xfrm>
            <a:off x="4370705" y="5471795"/>
            <a:ext cx="2162175" cy="876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 Box 1"/>
          <p:cNvSpPr txBox="1"/>
          <p:nvPr/>
        </p:nvSpPr>
        <p:spPr>
          <a:xfrm>
            <a:off x="394970" y="448945"/>
            <a:ext cx="11179810" cy="1814830"/>
          </a:xfrm>
          <a:prstGeom prst="rect">
            <a:avLst/>
          </a:prstGeom>
          <a:noFill/>
        </p:spPr>
        <p:txBody>
          <a:bodyPr wrap="square" rtlCol="0">
            <a:spAutoFit/>
          </a:bodyPr>
          <a:p>
            <a:r>
              <a:rPr lang="vi-VN" altLang="en-US" sz="2800">
                <a:solidFill>
                  <a:schemeClr val="bg1"/>
                </a:solidFill>
                <a:latin typeface="Times New Roman" panose="02020603050405020304" pitchFamily="18" charset="0"/>
                <a:cs typeface="Times New Roman" panose="02020603050405020304" pitchFamily="18" charset="0"/>
              </a:rPr>
              <a:t>- </a:t>
            </a:r>
            <a:r>
              <a:rPr lang="en-US" altLang="en-US" sz="2800">
                <a:solidFill>
                  <a:schemeClr val="bg1"/>
                </a:solidFill>
                <a:latin typeface="Times New Roman" panose="02020603050405020304" pitchFamily="18" charset="0"/>
                <a:cs typeface="Times New Roman" panose="02020603050405020304" pitchFamily="18" charset="0"/>
              </a:rPr>
              <a:t>Những gradient descent </a:t>
            </a:r>
            <a:r>
              <a:rPr lang="en-US" altLang="en-US" sz="2800">
                <a:solidFill>
                  <a:schemeClr val="bg1"/>
                </a:solidFill>
                <a:latin typeface="Times New Roman" panose="02020603050405020304" pitchFamily="18" charset="0"/>
                <a:cs typeface="Times New Roman" panose="02020603050405020304" pitchFamily="18" charset="0"/>
              </a:rPr>
              <a:t>đư</a:t>
            </a:r>
            <a:r>
              <a:rPr lang="en-US" altLang="en-US" sz="2800">
                <a:solidFill>
                  <a:schemeClr val="bg1"/>
                </a:solidFill>
                <a:latin typeface="Times New Roman" panose="02020603050405020304" pitchFamily="18" charset="0"/>
                <a:cs typeface="Times New Roman" panose="02020603050405020304" pitchFamily="18" charset="0"/>
              </a:rPr>
              <a:t>ợc thực hiện ngay tại node </a:t>
            </a:r>
            <a:r>
              <a:rPr lang="en-US" altLang="en-US" sz="2800">
                <a:solidFill>
                  <a:schemeClr val="bg1"/>
                </a:solidFill>
                <a:latin typeface="Times New Roman" panose="02020603050405020304" pitchFamily="18" charset="0"/>
                <a:cs typeface="Times New Roman" panose="02020603050405020304" pitchFamily="18" charset="0"/>
              </a:rPr>
              <a:t>đ</a:t>
            </a:r>
            <a:r>
              <a:rPr lang="en-US" altLang="en-US" sz="2800">
                <a:solidFill>
                  <a:schemeClr val="bg1"/>
                </a:solidFill>
                <a:latin typeface="Times New Roman" panose="02020603050405020304" pitchFamily="18" charset="0"/>
                <a:cs typeface="Times New Roman" panose="02020603050405020304" pitchFamily="18" charset="0"/>
              </a:rPr>
              <a:t>ó gọi là local gradient, gradient descent ở phía sau node là downstream gradient và phía tr</a:t>
            </a:r>
            <a:r>
              <a:rPr lang="en-US" altLang="en-US" sz="2800">
                <a:solidFill>
                  <a:schemeClr val="bg1"/>
                </a:solidFill>
                <a:latin typeface="Times New Roman" panose="02020603050405020304" pitchFamily="18" charset="0"/>
                <a:cs typeface="Times New Roman" panose="02020603050405020304" pitchFamily="18" charset="0"/>
              </a:rPr>
              <a:t>ư</a:t>
            </a:r>
            <a:r>
              <a:rPr lang="en-US" altLang="en-US" sz="2800">
                <a:solidFill>
                  <a:schemeClr val="bg1"/>
                </a:solidFill>
                <a:latin typeface="Times New Roman" panose="02020603050405020304" pitchFamily="18" charset="0"/>
                <a:cs typeface="Times New Roman" panose="02020603050405020304" pitchFamily="18" charset="0"/>
              </a:rPr>
              <a:t>ớc node là upstream gradient. Công thức trên có thể gói gọn thành:</a:t>
            </a:r>
            <a:endParaRPr lang="en-US" altLang="en-US" sz="2800">
              <a:solidFill>
                <a:schemeClr val="bg1"/>
              </a:solidFill>
              <a:latin typeface="Times New Roman" panose="02020603050405020304" pitchFamily="18" charset="0"/>
              <a:cs typeface="Times New Roman" panose="02020603050405020304" pitchFamily="18" charset="0"/>
            </a:endParaRPr>
          </a:p>
          <a:p>
            <a:r>
              <a:rPr lang="vi-VN" altLang="en-US" sz="2800">
                <a:solidFill>
                  <a:schemeClr val="bg1"/>
                </a:solidFill>
                <a:latin typeface="Times New Roman" panose="02020603050405020304" pitchFamily="18" charset="0"/>
                <a:cs typeface="Times New Roman" panose="02020603050405020304" pitchFamily="18" charset="0"/>
              </a:rPr>
              <a:t> </a:t>
            </a:r>
            <a:endParaRPr lang="vi-VN" altLang="en-US" sz="280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1832610" y="2736215"/>
            <a:ext cx="8526780" cy="988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0" name="组合 39"/>
          <p:cNvGrpSpPr/>
          <p:nvPr/>
        </p:nvGrpSpPr>
        <p:grpSpPr>
          <a:xfrm>
            <a:off x="-77468" y="60960"/>
            <a:ext cx="12191997" cy="6858000"/>
            <a:chOff x="3711621" y="-6064"/>
            <a:chExt cx="8480379" cy="6864668"/>
          </a:xfrm>
        </p:grpSpPr>
        <p:pic>
          <p:nvPicPr>
            <p:cNvPr id="41" name="图片 40"/>
            <p:cNvPicPr>
              <a:picLocks noChangeAspect="1"/>
            </p:cNvPicPr>
            <p:nvPr/>
          </p:nvPicPr>
          <p:blipFill rotWithShape="1">
            <a:blip r:embed="rId1">
              <a:grayscl/>
              <a:extLst>
                <a:ext uri="{28A0092B-C50C-407E-A947-70E740481C1C}">
                  <a14:useLocalDpi xmlns:a14="http://schemas.microsoft.com/office/drawing/2010/main" val="0"/>
                </a:ext>
              </a:extLst>
            </a:blip>
            <a:srcRect t="46926"/>
            <a:stretch>
              <a:fillRect/>
            </a:stretch>
          </p:blipFill>
          <p:spPr>
            <a:xfrm rot="16200000">
              <a:off x="2736489" y="969068"/>
              <a:ext cx="6858000" cy="4907736"/>
            </a:xfrm>
            <a:prstGeom prst="rect">
              <a:avLst/>
            </a:prstGeom>
          </p:spPr>
        </p:pic>
        <p:pic>
          <p:nvPicPr>
            <p:cNvPr id="42" name="图片 41"/>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4499366" y="3103053"/>
              <a:ext cx="6858000" cy="651896"/>
            </a:xfrm>
            <a:prstGeom prst="rect">
              <a:avLst/>
            </a:prstGeom>
          </p:spPr>
        </p:pic>
        <p:pic>
          <p:nvPicPr>
            <p:cNvPr id="43" name="图片 42"/>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5151263" y="3103053"/>
              <a:ext cx="6858000" cy="651896"/>
            </a:xfrm>
            <a:prstGeom prst="rect">
              <a:avLst/>
            </a:prstGeom>
          </p:spPr>
        </p:pic>
        <p:pic>
          <p:nvPicPr>
            <p:cNvPr id="44" name="图片 43"/>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5851526" y="2875566"/>
              <a:ext cx="6858000" cy="1108075"/>
            </a:xfrm>
            <a:prstGeom prst="rect">
              <a:avLst/>
            </a:prstGeom>
          </p:spPr>
        </p:pic>
        <p:pic>
          <p:nvPicPr>
            <p:cNvPr id="45" name="图片 44"/>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6569711" y="2578386"/>
              <a:ext cx="6858000" cy="1701800"/>
            </a:xfrm>
            <a:prstGeom prst="rect">
              <a:avLst/>
            </a:prstGeom>
          </p:spPr>
        </p:pic>
        <p:pic>
          <p:nvPicPr>
            <p:cNvPr id="46" name="图片 45"/>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7094164" y="3103053"/>
              <a:ext cx="6858000" cy="651896"/>
            </a:xfrm>
            <a:prstGeom prst="rect">
              <a:avLst/>
            </a:prstGeom>
          </p:spPr>
        </p:pic>
        <p:pic>
          <p:nvPicPr>
            <p:cNvPr id="47" name="图片 46"/>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7765416" y="2885091"/>
              <a:ext cx="6858000" cy="1088390"/>
            </a:xfrm>
            <a:prstGeom prst="rect">
              <a:avLst/>
            </a:prstGeom>
          </p:spPr>
        </p:pic>
        <p:pic>
          <p:nvPicPr>
            <p:cNvPr id="48" name="图片 47"/>
            <p:cNvPicPr>
              <a:picLocks noChangeAspect="1"/>
            </p:cNvPicPr>
            <p:nvPr/>
          </p:nvPicPr>
          <p:blipFill rotWithShape="1">
            <a:blip r:embed="rId3">
              <a:grayscl/>
              <a:extLst>
                <a:ext uri="{28A0092B-C50C-407E-A947-70E740481C1C}">
                  <a14:useLocalDpi xmlns:a14="http://schemas.microsoft.com/office/drawing/2010/main" val="0"/>
                </a:ext>
              </a:extLst>
            </a:blip>
            <a:srcRect t="93932"/>
            <a:stretch>
              <a:fillRect/>
            </a:stretch>
          </p:blipFill>
          <p:spPr>
            <a:xfrm rot="16200000">
              <a:off x="8417504" y="3083505"/>
              <a:ext cx="6858000" cy="690992"/>
            </a:xfrm>
            <a:prstGeom prst="rect">
              <a:avLst/>
            </a:prstGeom>
          </p:spPr>
        </p:pic>
      </p:grpSp>
      <p:sp>
        <p:nvSpPr>
          <p:cNvPr id="20" name="文本框 19"/>
          <p:cNvSpPr txBox="1"/>
          <p:nvPr/>
        </p:nvSpPr>
        <p:spPr>
          <a:xfrm>
            <a:off x="646685" y="1097616"/>
            <a:ext cx="3306328" cy="5386090"/>
          </a:xfrm>
          <a:prstGeom prst="rect">
            <a:avLst/>
          </a:prstGeom>
          <a:noFill/>
          <a:ln w="34925">
            <a:noFill/>
          </a:ln>
          <a:effectLst/>
        </p:spPr>
        <p:txBody>
          <a:bodyPr wrap="square" rtlCol="0">
            <a:spAutoFit/>
          </a:bodyPr>
          <a:lstStyle/>
          <a:p>
            <a:pPr algn="ctr"/>
            <a:r>
              <a:rPr lang="en-US" altLang="zh-CN"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rPr>
              <a:t>7</a:t>
            </a:r>
            <a:endParaRPr lang="zh-CN" altLang="en-US"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endParaRPr>
          </a:p>
        </p:txBody>
      </p:sp>
      <p:sp>
        <p:nvSpPr>
          <p:cNvPr id="18" name="Round Diagonal Corner Rectangle 1"/>
          <p:cNvSpPr/>
          <p:nvPr/>
        </p:nvSpPr>
        <p:spPr>
          <a:xfrm flipH="1" flipV="1">
            <a:off x="9891263" y="1949686"/>
            <a:ext cx="1764276" cy="1764276"/>
          </a:xfrm>
          <a:prstGeom prst="round2DiagRect">
            <a:avLst>
              <a:gd name="adj1" fmla="val 31532"/>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5" dirty="0">
              <a:latin typeface="印品黑体" panose="00000500000000000000" pitchFamily="2" charset="-122"/>
              <a:ea typeface="印品黑体" panose="00000500000000000000" pitchFamily="2" charset="-122"/>
            </a:endParaRPr>
          </a:p>
        </p:txBody>
      </p:sp>
      <p:sp>
        <p:nvSpPr>
          <p:cNvPr id="21" name="Round Diagonal Corner Rectangle 2"/>
          <p:cNvSpPr/>
          <p:nvPr/>
        </p:nvSpPr>
        <p:spPr>
          <a:xfrm flipH="1" flipV="1">
            <a:off x="8555553" y="3786941"/>
            <a:ext cx="1323207" cy="1323207"/>
          </a:xfrm>
          <a:prstGeom prst="round2DiagRect">
            <a:avLst>
              <a:gd name="adj1" fmla="val 31532"/>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5" dirty="0">
              <a:latin typeface="印品黑体" panose="00000500000000000000" pitchFamily="2" charset="-122"/>
              <a:ea typeface="印品黑体" panose="00000500000000000000" pitchFamily="2" charset="-122"/>
            </a:endParaRPr>
          </a:p>
        </p:txBody>
      </p:sp>
      <p:sp>
        <p:nvSpPr>
          <p:cNvPr id="22" name="Round Diagonal Corner Rectangle 3"/>
          <p:cNvSpPr/>
          <p:nvPr/>
        </p:nvSpPr>
        <p:spPr>
          <a:xfrm rot="5400000" flipH="1" flipV="1">
            <a:off x="8851697" y="2854642"/>
            <a:ext cx="808626" cy="808626"/>
          </a:xfrm>
          <a:prstGeom prst="round2DiagRect">
            <a:avLst>
              <a:gd name="adj1" fmla="val 31532"/>
              <a:gd name="adj2" fmla="val 0"/>
            </a:avLst>
          </a:prstGeom>
          <a:solidFill>
            <a:srgbClr val="00D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5" dirty="0">
              <a:latin typeface="印品黑体" panose="00000500000000000000" pitchFamily="2" charset="-122"/>
              <a:ea typeface="印品黑体" panose="00000500000000000000" pitchFamily="2" charset="-122"/>
            </a:endParaRPr>
          </a:p>
        </p:txBody>
      </p:sp>
      <p:sp>
        <p:nvSpPr>
          <p:cNvPr id="23" name="Round Diagonal Corner Rectangle 4"/>
          <p:cNvSpPr/>
          <p:nvPr/>
        </p:nvSpPr>
        <p:spPr>
          <a:xfrm rot="5400000" flipH="1" flipV="1">
            <a:off x="10022125" y="3786943"/>
            <a:ext cx="955650" cy="955650"/>
          </a:xfrm>
          <a:prstGeom prst="round2DiagRect">
            <a:avLst>
              <a:gd name="adj1" fmla="val 31532"/>
              <a:gd name="adj2" fmla="val 0"/>
            </a:avLst>
          </a:prstGeom>
          <a:solidFill>
            <a:srgbClr val="00A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5" dirty="0">
              <a:latin typeface="印品黑体" panose="00000500000000000000" pitchFamily="2" charset="-122"/>
              <a:ea typeface="印品黑体" panose="00000500000000000000" pitchFamily="2" charset="-122"/>
            </a:endParaRPr>
          </a:p>
        </p:txBody>
      </p:sp>
      <p:pic>
        <p:nvPicPr>
          <p:cNvPr id="33" name="图形 32" descr="打字机"/>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4327" y="3971789"/>
            <a:ext cx="617348" cy="617348"/>
          </a:xfrm>
          <a:prstGeom prst="rect">
            <a:avLst/>
          </a:prstGeom>
        </p:spPr>
      </p:pic>
      <p:pic>
        <p:nvPicPr>
          <p:cNvPr id="35" name="图形 34" descr="溪流"/>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54351" y="2956330"/>
            <a:ext cx="604077" cy="604077"/>
          </a:xfrm>
          <a:prstGeom prst="rect">
            <a:avLst/>
          </a:prstGeom>
        </p:spPr>
      </p:pic>
      <p:pic>
        <p:nvPicPr>
          <p:cNvPr id="37" name="图形 36" descr="文凭"/>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94432" y="2447607"/>
            <a:ext cx="914400" cy="914400"/>
          </a:xfrm>
          <a:prstGeom prst="rect">
            <a:avLst/>
          </a:prstGeom>
        </p:spPr>
      </p:pic>
      <p:pic>
        <p:nvPicPr>
          <p:cNvPr id="39" name="图形 38" descr="纸屑花球"/>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0088" y="3971801"/>
            <a:ext cx="914400" cy="914400"/>
          </a:xfrm>
          <a:prstGeom prst="rect">
            <a:avLst/>
          </a:prstGeom>
        </p:spPr>
      </p:pic>
      <p:sp>
        <p:nvSpPr>
          <p:cNvPr id="2" name="Text Box 1"/>
          <p:cNvSpPr txBox="1"/>
          <p:nvPr/>
        </p:nvSpPr>
        <p:spPr>
          <a:xfrm>
            <a:off x="4549140" y="1165860"/>
            <a:ext cx="3028950" cy="3046095"/>
          </a:xfrm>
          <a:prstGeom prst="rect">
            <a:avLst/>
          </a:prstGeom>
          <a:noFill/>
          <a:ln>
            <a:solidFill>
              <a:schemeClr val="bg1"/>
            </a:solidFill>
          </a:ln>
        </p:spPr>
        <p:txBody>
          <a:bodyPr wrap="square" rtlCol="0">
            <a:spAutoFit/>
          </a:bodyPr>
          <a:p>
            <a:r>
              <a:rPr lang="vi-VN" altLang="en-US" sz="4800">
                <a:solidFill>
                  <a:schemeClr val="bg1"/>
                </a:solidFill>
                <a:latin typeface="Times New Roman" panose="02020603050405020304" pitchFamily="18" charset="0"/>
                <a:cs typeface="Times New Roman" panose="02020603050405020304" pitchFamily="18" charset="0"/>
              </a:rPr>
              <a:t>Một số đạo hàm cần nhớ( quan </a:t>
            </a:r>
            <a:r>
              <a:rPr lang="vi-VN" altLang="en-US" sz="4800">
                <a:solidFill>
                  <a:schemeClr val="bg1"/>
                </a:solidFill>
                <a:latin typeface="Times New Roman" panose="02020603050405020304" pitchFamily="18" charset="0"/>
                <a:cs typeface="Times New Roman" panose="02020603050405020304" pitchFamily="18" charset="0"/>
              </a:rPr>
              <a:t>trong)</a:t>
            </a:r>
            <a:endParaRPr lang="vi-VN" altLang="en-US" sz="48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1" grpId="0" bldLvl="0" animBg="1"/>
      <p:bldP spid="22" grpId="0" bldLvl="0" animBg="1"/>
      <p:bldP spid="2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0" name="组合 39"/>
          <p:cNvGrpSpPr/>
          <p:nvPr/>
        </p:nvGrpSpPr>
        <p:grpSpPr>
          <a:xfrm>
            <a:off x="-77468" y="60960"/>
            <a:ext cx="12191997" cy="6858000"/>
            <a:chOff x="3711621" y="-6064"/>
            <a:chExt cx="8480379" cy="6864668"/>
          </a:xfrm>
        </p:grpSpPr>
        <p:pic>
          <p:nvPicPr>
            <p:cNvPr id="41" name="图片 40"/>
            <p:cNvPicPr>
              <a:picLocks noChangeAspect="1"/>
            </p:cNvPicPr>
            <p:nvPr/>
          </p:nvPicPr>
          <p:blipFill rotWithShape="1">
            <a:blip r:embed="rId1">
              <a:grayscl/>
              <a:extLst>
                <a:ext uri="{28A0092B-C50C-407E-A947-70E740481C1C}">
                  <a14:useLocalDpi xmlns:a14="http://schemas.microsoft.com/office/drawing/2010/main" val="0"/>
                </a:ext>
              </a:extLst>
            </a:blip>
            <a:srcRect t="46926"/>
            <a:stretch>
              <a:fillRect/>
            </a:stretch>
          </p:blipFill>
          <p:spPr>
            <a:xfrm rot="16200000">
              <a:off x="2736489" y="969068"/>
              <a:ext cx="6858000" cy="4907736"/>
            </a:xfrm>
            <a:prstGeom prst="rect">
              <a:avLst/>
            </a:prstGeom>
          </p:spPr>
        </p:pic>
        <p:pic>
          <p:nvPicPr>
            <p:cNvPr id="42" name="图片 41"/>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4499366" y="3103053"/>
              <a:ext cx="6858000" cy="651896"/>
            </a:xfrm>
            <a:prstGeom prst="rect">
              <a:avLst/>
            </a:prstGeom>
          </p:spPr>
        </p:pic>
        <p:pic>
          <p:nvPicPr>
            <p:cNvPr id="43" name="图片 42"/>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5151263" y="3103053"/>
              <a:ext cx="6858000" cy="651896"/>
            </a:xfrm>
            <a:prstGeom prst="rect">
              <a:avLst/>
            </a:prstGeom>
          </p:spPr>
        </p:pic>
        <p:pic>
          <p:nvPicPr>
            <p:cNvPr id="44" name="图片 43"/>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5851526" y="2875566"/>
              <a:ext cx="6858000" cy="1108075"/>
            </a:xfrm>
            <a:prstGeom prst="rect">
              <a:avLst/>
            </a:prstGeom>
          </p:spPr>
        </p:pic>
        <p:pic>
          <p:nvPicPr>
            <p:cNvPr id="45" name="图片 44"/>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6569711" y="2578386"/>
              <a:ext cx="6858000" cy="1701800"/>
            </a:xfrm>
            <a:prstGeom prst="rect">
              <a:avLst/>
            </a:prstGeom>
          </p:spPr>
        </p:pic>
        <p:pic>
          <p:nvPicPr>
            <p:cNvPr id="46" name="图片 45"/>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7094164" y="3103053"/>
              <a:ext cx="6858000" cy="651896"/>
            </a:xfrm>
            <a:prstGeom prst="rect">
              <a:avLst/>
            </a:prstGeom>
          </p:spPr>
        </p:pic>
        <p:pic>
          <p:nvPicPr>
            <p:cNvPr id="47" name="图片 46"/>
            <p:cNvPicPr>
              <a:picLocks noChangeAspect="1"/>
            </p:cNvPicPr>
            <p:nvPr/>
          </p:nvPicPr>
          <p:blipFill rotWithShape="1">
            <a:blip r:embed="rId2">
              <a:grayscl/>
              <a:extLst>
                <a:ext uri="{28A0092B-C50C-407E-A947-70E740481C1C}">
                  <a14:useLocalDpi xmlns:a14="http://schemas.microsoft.com/office/drawing/2010/main" val="0"/>
                </a:ext>
              </a:extLst>
            </a:blip>
            <a:srcRect t="93932"/>
            <a:stretch>
              <a:fillRect/>
            </a:stretch>
          </p:blipFill>
          <p:spPr>
            <a:xfrm rot="16200000">
              <a:off x="7765416" y="2885091"/>
              <a:ext cx="6858000" cy="1088390"/>
            </a:xfrm>
            <a:prstGeom prst="rect">
              <a:avLst/>
            </a:prstGeom>
          </p:spPr>
        </p:pic>
        <p:pic>
          <p:nvPicPr>
            <p:cNvPr id="48" name="图片 47"/>
            <p:cNvPicPr>
              <a:picLocks noChangeAspect="1"/>
            </p:cNvPicPr>
            <p:nvPr/>
          </p:nvPicPr>
          <p:blipFill rotWithShape="1">
            <a:blip r:embed="rId3">
              <a:grayscl/>
              <a:extLst>
                <a:ext uri="{28A0092B-C50C-407E-A947-70E740481C1C}">
                  <a14:useLocalDpi xmlns:a14="http://schemas.microsoft.com/office/drawing/2010/main" val="0"/>
                </a:ext>
              </a:extLst>
            </a:blip>
            <a:srcRect t="93932"/>
            <a:stretch>
              <a:fillRect/>
            </a:stretch>
          </p:blipFill>
          <p:spPr>
            <a:xfrm rot="16200000">
              <a:off x="8417504" y="3083505"/>
              <a:ext cx="6858000" cy="690992"/>
            </a:xfrm>
            <a:prstGeom prst="rect">
              <a:avLst/>
            </a:prstGeom>
          </p:spPr>
        </p:pic>
      </p:grpSp>
      <p:pic>
        <p:nvPicPr>
          <p:cNvPr id="3" name="Picture 2"/>
          <p:cNvPicPr>
            <a:picLocks noChangeAspect="1"/>
          </p:cNvPicPr>
          <p:nvPr/>
        </p:nvPicPr>
        <p:blipFill>
          <a:blip r:embed="rId4"/>
          <a:stretch>
            <a:fillRect/>
          </a:stretch>
        </p:blipFill>
        <p:spPr>
          <a:xfrm>
            <a:off x="4699635" y="1252220"/>
            <a:ext cx="7101840" cy="3173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rcRect l="11111"/>
          <a:stretch>
            <a:fillRect/>
          </a:stretch>
        </p:blipFill>
        <p:spPr>
          <a:xfrm>
            <a:off x="0" y="0"/>
            <a:ext cx="12192000" cy="6858000"/>
          </a:xfrm>
          <a:prstGeom prst="rect">
            <a:avLst/>
          </a:prstGeom>
        </p:spPr>
      </p:pic>
      <p:grpSp>
        <p:nvGrpSpPr>
          <p:cNvPr id="2" name="组合 1"/>
          <p:cNvGrpSpPr/>
          <p:nvPr/>
        </p:nvGrpSpPr>
        <p:grpSpPr>
          <a:xfrm>
            <a:off x="1747310" y="1686307"/>
            <a:ext cx="8452810" cy="3485385"/>
            <a:chOff x="1747310" y="1686307"/>
            <a:chExt cx="8452810" cy="3485385"/>
          </a:xfrm>
        </p:grpSpPr>
        <p:grpSp>
          <p:nvGrpSpPr>
            <p:cNvPr id="8" name="组合 7"/>
            <p:cNvGrpSpPr/>
            <p:nvPr/>
          </p:nvGrpSpPr>
          <p:grpSpPr>
            <a:xfrm rot="16200000" flipH="1" flipV="1">
              <a:off x="1352794" y="2080823"/>
              <a:ext cx="3485385" cy="2696353"/>
              <a:chOff x="1984881" y="-1444960"/>
              <a:chExt cx="8347386" cy="6232853"/>
            </a:xfrm>
            <a:solidFill>
              <a:srgbClr val="00D5DF"/>
            </a:solidFill>
          </p:grpSpPr>
          <p:cxnSp>
            <p:nvCxnSpPr>
              <p:cNvPr id="9" name="直接连接符 8"/>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12" name="平行四边形 11"/>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5400000" flipV="1">
              <a:off x="7109251" y="2080823"/>
              <a:ext cx="3485385" cy="2696353"/>
              <a:chOff x="1984881" y="-1444960"/>
              <a:chExt cx="8347386" cy="6232853"/>
            </a:xfrm>
            <a:solidFill>
              <a:srgbClr val="00D5DF"/>
            </a:solidFill>
          </p:grpSpPr>
          <p:cxnSp>
            <p:nvCxnSpPr>
              <p:cNvPr id="20" name="直接连接符 19"/>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23" name="平行四边形 22"/>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a:off x="2279649" y="2028732"/>
              <a:ext cx="7504259" cy="2584450"/>
            </a:xfrm>
            <a:prstGeom prst="rect">
              <a:avLst/>
            </a:prstGeom>
            <a:noFill/>
            <a:scene3d>
              <a:camera prst="orthographicFront"/>
              <a:lightRig rig="flood" dir="t"/>
            </a:scene3d>
            <a:sp3d>
              <a:bevelT w="127000" h="273050" prst="relaxedInset"/>
              <a:bevelB w="57150"/>
            </a:sp3d>
          </p:spPr>
          <p:txBody>
            <a:bodyPr wrap="square">
              <a:spAutoFit/>
              <a:sp3d extrusionH="139700" contourW="12700" prstMaterial="metal">
                <a:bevelT w="38100" h="38100" prst="relaxedInset"/>
                <a:bevelB w="38100" h="38100" prst="relaxedInset"/>
                <a:contourClr>
                  <a:schemeClr val="bg1"/>
                </a:contourClr>
              </a:sp3d>
            </a:bodyPr>
            <a:lstStyle/>
            <a:p>
              <a:pPr algn="r"/>
              <a:r>
                <a:rPr lang="vi-VN" altLang="en-US" sz="8000" b="1" cap="all" dirty="0">
                  <a:solidFill>
                    <a:schemeClr val="bg1"/>
                  </a:solidFill>
                  <a:latin typeface="Montserrat Black" pitchFamily="2" charset="0"/>
                </a:rPr>
                <a:t>phần</a:t>
              </a:r>
              <a:r>
                <a:rPr lang="en-US" altLang="zh-CN" sz="9600" b="1" cap="all" dirty="0">
                  <a:solidFill>
                    <a:schemeClr val="bg1"/>
                  </a:solidFill>
                  <a:latin typeface="Montserrat Black" pitchFamily="2" charset="0"/>
                </a:rPr>
                <a:t> </a:t>
              </a:r>
              <a:r>
                <a:rPr lang="vi-VN" altLang="en-US" sz="9600" b="1" cap="all" dirty="0">
                  <a:solidFill>
                    <a:schemeClr val="bg1"/>
                  </a:solidFill>
                  <a:latin typeface="Montserrat Black" pitchFamily="2" charset="0"/>
                </a:rPr>
                <a:t>ba</a:t>
              </a:r>
              <a:endParaRPr lang="en-US" altLang="zh-CN" sz="9600" b="1" cap="all" dirty="0">
                <a:solidFill>
                  <a:schemeClr val="bg1"/>
                </a:solidFill>
                <a:latin typeface="Montserrat Black" pitchFamily="2" charset="0"/>
              </a:endParaRPr>
            </a:p>
            <a:p>
              <a:pPr algn="r"/>
              <a:r>
                <a:rPr lang="vi-VN" altLang="en-US" sz="6600" b="1" cap="all" dirty="0">
                  <a:solidFill>
                    <a:schemeClr val="bg1"/>
                  </a:solidFill>
                  <a:latin typeface="Montserrat Black" pitchFamily="2" charset="0"/>
                </a:rPr>
                <a:t>bài </a:t>
              </a:r>
              <a:r>
                <a:rPr lang="vi-VN" altLang="en-US" sz="6600" b="1" cap="all" dirty="0">
                  <a:solidFill>
                    <a:schemeClr val="bg1"/>
                  </a:solidFill>
                  <a:latin typeface="Montserrat Black" pitchFamily="2" charset="0"/>
                </a:rPr>
                <a:t>tập</a:t>
              </a:r>
              <a:endParaRPr lang="vi-VN" altLang="en-US" sz="6600" b="1" cap="all" dirty="0">
                <a:solidFill>
                  <a:schemeClr val="bg1"/>
                </a:solidFill>
                <a:latin typeface="Montserrat Black" pitchFamily="2" charset="0"/>
              </a:endParaRPr>
            </a:p>
          </p:txBody>
        </p:sp>
      </p:grpSp>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l="44847"/>
          <a:stretch>
            <a:fillRect/>
          </a:stretch>
        </p:blipFill>
        <p:spPr>
          <a:xfrm>
            <a:off x="-324925" y="0"/>
            <a:ext cx="5666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rcRect l="11111"/>
          <a:stretch>
            <a:fillRect/>
          </a:stretch>
        </p:blipFill>
        <p:spPr>
          <a:xfrm>
            <a:off x="0" y="0"/>
            <a:ext cx="12192000" cy="6858000"/>
          </a:xfrm>
          <a:prstGeom prst="rect">
            <a:avLst/>
          </a:prstGeom>
        </p:spPr>
      </p:pic>
      <p:grpSp>
        <p:nvGrpSpPr>
          <p:cNvPr id="2" name="组合 1"/>
          <p:cNvGrpSpPr/>
          <p:nvPr/>
        </p:nvGrpSpPr>
        <p:grpSpPr>
          <a:xfrm>
            <a:off x="1747310" y="1686307"/>
            <a:ext cx="8452810" cy="3485385"/>
            <a:chOff x="1747310" y="1686307"/>
            <a:chExt cx="8452810" cy="3485385"/>
          </a:xfrm>
        </p:grpSpPr>
        <p:grpSp>
          <p:nvGrpSpPr>
            <p:cNvPr id="8" name="组合 7"/>
            <p:cNvGrpSpPr/>
            <p:nvPr/>
          </p:nvGrpSpPr>
          <p:grpSpPr>
            <a:xfrm rot="16200000" flipH="1" flipV="1">
              <a:off x="1352794" y="2080823"/>
              <a:ext cx="3485385" cy="2696353"/>
              <a:chOff x="1984881" y="-1444960"/>
              <a:chExt cx="8347386" cy="6232853"/>
            </a:xfrm>
            <a:solidFill>
              <a:srgbClr val="00D5DF"/>
            </a:solidFill>
          </p:grpSpPr>
          <p:cxnSp>
            <p:nvCxnSpPr>
              <p:cNvPr id="9" name="直接连接符 8"/>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12" name="平行四边形 11"/>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5400000" flipV="1">
              <a:off x="7109251" y="2080823"/>
              <a:ext cx="3485385" cy="2696353"/>
              <a:chOff x="1984881" y="-1444960"/>
              <a:chExt cx="8347386" cy="6232853"/>
            </a:xfrm>
            <a:solidFill>
              <a:srgbClr val="00D5DF"/>
            </a:solidFill>
          </p:grpSpPr>
          <p:cxnSp>
            <p:nvCxnSpPr>
              <p:cNvPr id="20" name="直接连接符 19"/>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23" name="平行四边形 22"/>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a:off x="2385523" y="2028732"/>
              <a:ext cx="7504259" cy="2584450"/>
            </a:xfrm>
            <a:prstGeom prst="rect">
              <a:avLst/>
            </a:prstGeom>
            <a:noFill/>
            <a:scene3d>
              <a:camera prst="orthographicFront"/>
              <a:lightRig rig="flood" dir="t"/>
            </a:scene3d>
            <a:sp3d>
              <a:bevelT w="127000" h="273050" prst="relaxedInset"/>
              <a:bevelB w="57150"/>
            </a:sp3d>
          </p:spPr>
          <p:txBody>
            <a:bodyPr wrap="square">
              <a:spAutoFit/>
              <a:sp3d extrusionH="139700" contourW="12700" prstMaterial="metal">
                <a:bevelT w="38100" h="38100" prst="relaxedInset"/>
                <a:bevelB w="38100" h="38100" prst="relaxedInset"/>
                <a:contourClr>
                  <a:schemeClr val="bg1"/>
                </a:contourClr>
              </a:sp3d>
            </a:bodyPr>
            <a:lstStyle/>
            <a:p>
              <a:pPr algn="r"/>
              <a:r>
                <a:rPr lang="vi-VN" altLang="en-US" sz="8000" b="1" cap="all" dirty="0">
                  <a:solidFill>
                    <a:schemeClr val="bg1"/>
                  </a:solidFill>
                  <a:latin typeface="Montserrat Black" pitchFamily="2" charset="0"/>
                </a:rPr>
                <a:t>phần</a:t>
              </a:r>
              <a:r>
                <a:rPr lang="en-US" altLang="zh-CN" sz="8000" b="1" cap="all" dirty="0">
                  <a:solidFill>
                    <a:schemeClr val="bg1"/>
                  </a:solidFill>
                  <a:latin typeface="Montserrat Black" pitchFamily="2" charset="0"/>
                </a:rPr>
                <a:t> </a:t>
              </a:r>
              <a:r>
                <a:rPr lang="vi-VN" altLang="en-US" sz="9600" b="1" cap="all" dirty="0">
                  <a:solidFill>
                    <a:schemeClr val="bg1"/>
                  </a:solidFill>
                  <a:latin typeface="Montserrat Black" pitchFamily="2" charset="0"/>
                </a:rPr>
                <a:t>bốn</a:t>
              </a:r>
              <a:endParaRPr lang="en-US" altLang="zh-CN" sz="9600" b="1" cap="all" dirty="0">
                <a:solidFill>
                  <a:schemeClr val="bg1"/>
                </a:solidFill>
                <a:latin typeface="Montserrat Black" pitchFamily="2" charset="0"/>
              </a:endParaRPr>
            </a:p>
            <a:p>
              <a:pPr algn="r"/>
              <a:r>
                <a:rPr lang="vi-VN" altLang="en-US" sz="6600" b="1" cap="all" dirty="0">
                  <a:solidFill>
                    <a:schemeClr val="bg1"/>
                  </a:solidFill>
                  <a:latin typeface="Montserrat Black" pitchFamily="2" charset="0"/>
                </a:rPr>
                <a:t>tài </a:t>
              </a:r>
              <a:r>
                <a:rPr lang="vi-VN" altLang="en-US" sz="6600" b="1" cap="all" dirty="0">
                  <a:solidFill>
                    <a:schemeClr val="bg1"/>
                  </a:solidFill>
                  <a:latin typeface="Montserrat Black" pitchFamily="2" charset="0"/>
                </a:rPr>
                <a:t>liệu</a:t>
              </a:r>
              <a:endParaRPr lang="vi-VN" altLang="en-US" sz="6600" b="1" cap="all" dirty="0">
                <a:solidFill>
                  <a:schemeClr val="bg1"/>
                </a:solidFill>
                <a:latin typeface="Montserrat Black" pitchFamily="2" charset="0"/>
              </a:endParaRPr>
            </a:p>
          </p:txBody>
        </p:sp>
      </p:grpSp>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l="44847"/>
          <a:stretch>
            <a:fillRect/>
          </a:stretch>
        </p:blipFill>
        <p:spPr>
          <a:xfrm>
            <a:off x="-324925" y="0"/>
            <a:ext cx="5666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组合 1"/>
          <p:cNvGrpSpPr/>
          <p:nvPr/>
        </p:nvGrpSpPr>
        <p:grpSpPr>
          <a:xfrm>
            <a:off x="961362" y="838197"/>
            <a:ext cx="9431874" cy="4482897"/>
            <a:chOff x="961362" y="1151039"/>
            <a:chExt cx="9431874" cy="4482897"/>
          </a:xfrm>
        </p:grpSpPr>
        <p:grpSp>
          <p:nvGrpSpPr>
            <p:cNvPr id="67" name="组合 66"/>
            <p:cNvGrpSpPr/>
            <p:nvPr/>
          </p:nvGrpSpPr>
          <p:grpSpPr>
            <a:xfrm>
              <a:off x="3854549" y="1151039"/>
              <a:ext cx="4482901" cy="4482897"/>
              <a:chOff x="2146485" y="2309645"/>
              <a:chExt cx="1152001" cy="1152000"/>
            </a:xfrm>
          </p:grpSpPr>
          <p:sp>
            <p:nvSpPr>
              <p:cNvPr id="69" name="弧形 68"/>
              <p:cNvSpPr/>
              <p:nvPr/>
            </p:nvSpPr>
            <p:spPr>
              <a:xfrm>
                <a:off x="2292173" y="2455333"/>
                <a:ext cx="860625" cy="860625"/>
              </a:xfrm>
              <a:prstGeom prst="arc">
                <a:avLst>
                  <a:gd name="adj1" fmla="val 16200000"/>
                  <a:gd name="adj2" fmla="val 7440614"/>
                </a:avLst>
              </a:prstGeom>
              <a:ln w="254000" cmpd="thinThick">
                <a:solidFill>
                  <a:schemeClr val="accent6"/>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0" name="弧形 69"/>
              <p:cNvSpPr/>
              <p:nvPr/>
            </p:nvSpPr>
            <p:spPr>
              <a:xfrm rot="15824097">
                <a:off x="2146485" y="2309645"/>
                <a:ext cx="1152000" cy="1152000"/>
              </a:xfrm>
              <a:prstGeom prst="arc">
                <a:avLst>
                  <a:gd name="adj1" fmla="val 12791982"/>
                  <a:gd name="adj2" fmla="val 5003039"/>
                </a:avLst>
              </a:prstGeom>
              <a:ln w="254000" cmpd="thinThick">
                <a:solidFill>
                  <a:schemeClr val="accent6"/>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1" name="弧形 70"/>
              <p:cNvSpPr/>
              <p:nvPr/>
            </p:nvSpPr>
            <p:spPr>
              <a:xfrm rot="10800000">
                <a:off x="2146486" y="2309645"/>
                <a:ext cx="1152000" cy="1152000"/>
              </a:xfrm>
              <a:prstGeom prst="arc">
                <a:avLst>
                  <a:gd name="adj1" fmla="val 10938659"/>
                  <a:gd name="adj2" fmla="val 16695263"/>
                </a:avLst>
              </a:prstGeom>
              <a:ln w="254000" cmpd="thinThick">
                <a:solidFill>
                  <a:schemeClr val="accent6"/>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73" name="图片 72"/>
            <p:cNvPicPr>
              <a:picLocks noChangeAspect="1"/>
            </p:cNvPicPr>
            <p:nvPr/>
          </p:nvPicPr>
          <p:blipFill rotWithShape="1">
            <a:blip r:embed="rId1">
              <a:extLst>
                <a:ext uri="{28A0092B-C50C-407E-A947-70E740481C1C}">
                  <a14:useLocalDpi xmlns:a14="http://schemas.microsoft.com/office/drawing/2010/main" val="0"/>
                </a:ext>
              </a:extLst>
            </a:blip>
            <a:srcRect l="12500" r="12500"/>
            <a:stretch>
              <a:fillRect/>
            </a:stretch>
          </p:blipFill>
          <p:spPr>
            <a:xfrm>
              <a:off x="4580789" y="1873928"/>
              <a:ext cx="3030415" cy="3030415"/>
            </a:xfrm>
            <a:prstGeom prst="flowChartConnector">
              <a:avLst/>
            </a:prstGeom>
          </p:spPr>
        </p:pic>
        <p:sp>
          <p:nvSpPr>
            <p:cNvPr id="74" name="平行四边形 73"/>
            <p:cNvSpPr/>
            <p:nvPr/>
          </p:nvSpPr>
          <p:spPr>
            <a:xfrm flipV="1">
              <a:off x="7681415" y="1873928"/>
              <a:ext cx="2635350" cy="318827"/>
            </a:xfrm>
            <a:prstGeom prst="parallelogram">
              <a:avLst>
                <a:gd name="adj" fmla="val 953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平行四边形 74"/>
            <p:cNvSpPr/>
            <p:nvPr/>
          </p:nvSpPr>
          <p:spPr>
            <a:xfrm>
              <a:off x="7757886" y="4502377"/>
              <a:ext cx="2635350" cy="318827"/>
            </a:xfrm>
            <a:prstGeom prst="parallelogram">
              <a:avLst>
                <a:gd name="adj" fmla="val 953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平行四边形 75"/>
            <p:cNvSpPr/>
            <p:nvPr/>
          </p:nvSpPr>
          <p:spPr>
            <a:xfrm>
              <a:off x="1892203" y="1914326"/>
              <a:ext cx="2635350" cy="318827"/>
            </a:xfrm>
            <a:prstGeom prst="parallelogram">
              <a:avLst>
                <a:gd name="adj" fmla="val 953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平行四边形 76"/>
            <p:cNvSpPr/>
            <p:nvPr/>
          </p:nvSpPr>
          <p:spPr>
            <a:xfrm flipV="1">
              <a:off x="1798757" y="4507761"/>
              <a:ext cx="2635350" cy="318827"/>
            </a:xfrm>
            <a:prstGeom prst="parallelogram">
              <a:avLst>
                <a:gd name="adj" fmla="val 953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961362" y="2783294"/>
              <a:ext cx="2635350" cy="275590"/>
            </a:xfrm>
            <a:prstGeom prst="rect">
              <a:avLst/>
            </a:prstGeom>
            <a:noFill/>
          </p:spPr>
          <p:txBody>
            <a:bodyPr wrap="square" rtlCol="0">
              <a:spAutoFit/>
            </a:bodyPr>
            <a:lstStyle/>
            <a:p>
              <a:pPr algn="ctr"/>
              <a:endParaRPr lang="en-US" altLang="zh-CN" sz="1200" dirty="0">
                <a:solidFill>
                  <a:schemeClr val="bg1"/>
                </a:solidFill>
                <a:latin typeface="Montserrat" pitchFamily="2" charset="0"/>
                <a:sym typeface="Montserrat" pitchFamily="2" charset="0"/>
              </a:endParaRPr>
            </a:p>
          </p:txBody>
        </p:sp>
        <p:sp>
          <p:nvSpPr>
            <p:cNvPr id="79" name="文本框 78"/>
            <p:cNvSpPr txBox="1"/>
            <p:nvPr/>
          </p:nvSpPr>
          <p:spPr>
            <a:xfrm>
              <a:off x="1508260" y="2477626"/>
              <a:ext cx="1618243" cy="337185"/>
            </a:xfrm>
            <a:prstGeom prst="rect">
              <a:avLst/>
            </a:prstGeom>
            <a:noFill/>
          </p:spPr>
          <p:txBody>
            <a:bodyPr wrap="square" rtlCol="0">
              <a:spAutoFit/>
            </a:bodyPr>
            <a:lstStyle/>
            <a:p>
              <a:pPr algn="ctr"/>
              <a:r>
                <a:rPr lang="vi-VN" altLang="en-US" sz="1600" b="1" dirty="0">
                  <a:solidFill>
                    <a:schemeClr val="bg1"/>
                  </a:solidFill>
                  <a:latin typeface="Montserrat" pitchFamily="2" charset="0"/>
                  <a:ea typeface="Microsoft YaHei" panose="020B0503020204020204" pitchFamily="34" charset="-122"/>
                  <a:sym typeface="Montserrat" pitchFamily="2" charset="0"/>
                  <a:hlinkClick r:id="rId2" action="ppaction://hlinkfile"/>
                </a:rPr>
                <a:t>Link 1</a:t>
              </a:r>
              <a:endParaRPr lang="vi-VN" altLang="en-US" sz="1600" b="1" dirty="0">
                <a:solidFill>
                  <a:schemeClr val="bg1"/>
                </a:solidFill>
                <a:latin typeface="Montserrat" pitchFamily="2" charset="0"/>
                <a:ea typeface="Microsoft YaHei" panose="020B0503020204020204" pitchFamily="34" charset="-122"/>
                <a:sym typeface="Montserrat" pitchFamily="2" charset="0"/>
              </a:endParaRPr>
            </a:p>
          </p:txBody>
        </p:sp>
        <p:sp>
          <p:nvSpPr>
            <p:cNvPr id="80" name="文本框 79"/>
            <p:cNvSpPr txBox="1"/>
            <p:nvPr/>
          </p:nvSpPr>
          <p:spPr>
            <a:xfrm>
              <a:off x="2102433" y="1283539"/>
              <a:ext cx="1618243" cy="1107996"/>
            </a:xfrm>
            <a:prstGeom prst="rect">
              <a:avLst/>
            </a:prstGeom>
            <a:noFill/>
          </p:spPr>
          <p:txBody>
            <a:bodyPr wrap="square" rtlCol="0">
              <a:spAutoFit/>
            </a:bodyPr>
            <a:lstStyle/>
            <a:p>
              <a:pPr algn="ctr"/>
              <a:r>
                <a:rPr lang="en-US" altLang="zh-CN" sz="6600" b="1" dirty="0">
                  <a:solidFill>
                    <a:schemeClr val="bg1"/>
                  </a:solidFill>
                  <a:latin typeface="Montserrat" pitchFamily="2" charset="0"/>
                  <a:ea typeface="Microsoft YaHei" panose="020B0503020204020204" pitchFamily="34" charset="-122"/>
                  <a:sym typeface="Montserrat" pitchFamily="2" charset="0"/>
                </a:rPr>
                <a:t>01</a:t>
              </a:r>
              <a:endParaRPr lang="zh-CN" altLang="en-US" sz="6600" b="1" dirty="0">
                <a:solidFill>
                  <a:schemeClr val="bg1"/>
                </a:solidFill>
                <a:latin typeface="Montserrat" pitchFamily="2" charset="0"/>
                <a:ea typeface="Microsoft YaHei" panose="020B0503020204020204" pitchFamily="34" charset="-122"/>
                <a:sym typeface="Montserrat" pitchFamily="2" charset="0"/>
              </a:endParaRPr>
            </a:p>
          </p:txBody>
        </p:sp>
        <p:sp>
          <p:nvSpPr>
            <p:cNvPr id="81" name="文本框 80"/>
            <p:cNvSpPr txBox="1"/>
            <p:nvPr/>
          </p:nvSpPr>
          <p:spPr>
            <a:xfrm>
              <a:off x="2102433" y="3858755"/>
              <a:ext cx="1618243" cy="1107996"/>
            </a:xfrm>
            <a:prstGeom prst="rect">
              <a:avLst/>
            </a:prstGeom>
            <a:noFill/>
          </p:spPr>
          <p:txBody>
            <a:bodyPr wrap="square" rtlCol="0">
              <a:spAutoFit/>
            </a:bodyPr>
            <a:lstStyle/>
            <a:p>
              <a:pPr algn="ctr"/>
              <a:r>
                <a:rPr lang="en-US" altLang="zh-CN" sz="6600" b="1" dirty="0">
                  <a:solidFill>
                    <a:schemeClr val="bg1"/>
                  </a:solidFill>
                  <a:latin typeface="Montserrat" pitchFamily="2" charset="0"/>
                  <a:ea typeface="Microsoft YaHei" panose="020B0503020204020204" pitchFamily="34" charset="-122"/>
                  <a:sym typeface="Montserrat" pitchFamily="2" charset="0"/>
                </a:rPr>
                <a:t>02</a:t>
              </a:r>
              <a:endParaRPr lang="zh-CN" altLang="en-US" sz="6600" b="1" dirty="0">
                <a:solidFill>
                  <a:schemeClr val="bg1"/>
                </a:solidFill>
                <a:latin typeface="Montserrat" pitchFamily="2" charset="0"/>
                <a:ea typeface="Microsoft YaHei" panose="020B0503020204020204" pitchFamily="34" charset="-122"/>
                <a:sym typeface="Montserrat" pitchFamily="2" charset="0"/>
              </a:endParaRPr>
            </a:p>
          </p:txBody>
        </p:sp>
        <p:sp>
          <p:nvSpPr>
            <p:cNvPr id="82" name="文本框 81"/>
            <p:cNvSpPr txBox="1"/>
            <p:nvPr/>
          </p:nvSpPr>
          <p:spPr>
            <a:xfrm>
              <a:off x="8263156" y="1283539"/>
              <a:ext cx="1618243" cy="1107996"/>
            </a:xfrm>
            <a:prstGeom prst="rect">
              <a:avLst/>
            </a:prstGeom>
            <a:noFill/>
          </p:spPr>
          <p:txBody>
            <a:bodyPr wrap="square" rtlCol="0">
              <a:spAutoFit/>
            </a:bodyPr>
            <a:lstStyle/>
            <a:p>
              <a:pPr algn="ctr"/>
              <a:r>
                <a:rPr lang="en-US" altLang="zh-CN" sz="6600" b="1" dirty="0">
                  <a:solidFill>
                    <a:schemeClr val="bg1"/>
                  </a:solidFill>
                  <a:latin typeface="Montserrat" pitchFamily="2" charset="0"/>
                  <a:ea typeface="Microsoft YaHei" panose="020B0503020204020204" pitchFamily="34" charset="-122"/>
                  <a:sym typeface="Montserrat" pitchFamily="2" charset="0"/>
                </a:rPr>
                <a:t>03</a:t>
              </a:r>
              <a:endParaRPr lang="zh-CN" altLang="en-US" sz="6600" b="1" dirty="0">
                <a:solidFill>
                  <a:schemeClr val="bg1"/>
                </a:solidFill>
                <a:latin typeface="Montserrat" pitchFamily="2" charset="0"/>
                <a:ea typeface="Microsoft YaHei" panose="020B0503020204020204" pitchFamily="34" charset="-122"/>
                <a:sym typeface="Montserrat" pitchFamily="2" charset="0"/>
              </a:endParaRPr>
            </a:p>
          </p:txBody>
        </p:sp>
        <p:sp>
          <p:nvSpPr>
            <p:cNvPr id="83" name="文本框 82"/>
            <p:cNvSpPr txBox="1"/>
            <p:nvPr/>
          </p:nvSpPr>
          <p:spPr>
            <a:xfrm>
              <a:off x="8263156" y="3858755"/>
              <a:ext cx="1618243" cy="1107996"/>
            </a:xfrm>
            <a:prstGeom prst="rect">
              <a:avLst/>
            </a:prstGeom>
            <a:noFill/>
          </p:spPr>
          <p:txBody>
            <a:bodyPr wrap="square" rtlCol="0">
              <a:spAutoFit/>
            </a:bodyPr>
            <a:lstStyle/>
            <a:p>
              <a:pPr algn="ctr"/>
              <a:r>
                <a:rPr lang="en-US" altLang="zh-CN" sz="6600" b="1" dirty="0">
                  <a:solidFill>
                    <a:schemeClr val="bg1"/>
                  </a:solidFill>
                  <a:latin typeface="Montserrat" pitchFamily="2" charset="0"/>
                  <a:ea typeface="Microsoft YaHei" panose="020B0503020204020204" pitchFamily="34" charset="-122"/>
                  <a:sym typeface="Montserrat" pitchFamily="2" charset="0"/>
                </a:rPr>
                <a:t>04</a:t>
              </a:r>
              <a:endParaRPr lang="zh-CN" altLang="en-US" sz="6600" b="1" dirty="0">
                <a:solidFill>
                  <a:schemeClr val="bg1"/>
                </a:solidFill>
                <a:latin typeface="Montserrat" pitchFamily="2" charset="0"/>
                <a:ea typeface="Microsoft YaHei" panose="020B0503020204020204" pitchFamily="34" charset="-122"/>
                <a:sym typeface="Montserrat" pitchFamily="2" charset="0"/>
              </a:endParaRPr>
            </a:p>
          </p:txBody>
        </p:sp>
        <p:sp>
          <p:nvSpPr>
            <p:cNvPr id="85" name="文本框 84"/>
            <p:cNvSpPr txBox="1"/>
            <p:nvPr/>
          </p:nvSpPr>
          <p:spPr>
            <a:xfrm>
              <a:off x="2102237" y="5051835"/>
              <a:ext cx="1618243" cy="337185"/>
            </a:xfrm>
            <a:prstGeom prst="rect">
              <a:avLst/>
            </a:prstGeom>
            <a:noFill/>
          </p:spPr>
          <p:txBody>
            <a:bodyPr wrap="square" rtlCol="0">
              <a:spAutoFit/>
            </a:bodyPr>
            <a:lstStyle/>
            <a:p>
              <a:pPr algn="ctr"/>
              <a:r>
                <a:rPr lang="vi-VN" altLang="en-US" sz="1600" b="1" dirty="0">
                  <a:solidFill>
                    <a:schemeClr val="bg1"/>
                  </a:solidFill>
                  <a:latin typeface="Montserrat" pitchFamily="2" charset="0"/>
                  <a:ea typeface="Microsoft YaHei" panose="020B0503020204020204" pitchFamily="34" charset="-122"/>
                  <a:sym typeface="Montserrat" pitchFamily="2" charset="0"/>
                  <a:hlinkClick r:id="rId3" action="ppaction://hlinkfile"/>
                </a:rPr>
                <a:t>Link 2</a:t>
              </a:r>
              <a:endParaRPr lang="vi-VN" altLang="en-US" sz="1600" b="1" dirty="0">
                <a:solidFill>
                  <a:schemeClr val="bg1"/>
                </a:solidFill>
                <a:latin typeface="Montserrat" pitchFamily="2" charset="0"/>
                <a:ea typeface="Microsoft YaHei" panose="020B0503020204020204" pitchFamily="34" charset="-122"/>
                <a:sym typeface="Montserrat" pitchFamily="2" charset="0"/>
              </a:endParaRPr>
            </a:p>
          </p:txBody>
        </p:sp>
        <p:sp>
          <p:nvSpPr>
            <p:cNvPr id="87" name="文本框 86"/>
            <p:cNvSpPr txBox="1"/>
            <p:nvPr/>
          </p:nvSpPr>
          <p:spPr>
            <a:xfrm>
              <a:off x="8284212" y="5051835"/>
              <a:ext cx="1618243" cy="337185"/>
            </a:xfrm>
            <a:prstGeom prst="rect">
              <a:avLst/>
            </a:prstGeom>
            <a:noFill/>
          </p:spPr>
          <p:txBody>
            <a:bodyPr wrap="square" rtlCol="0">
              <a:spAutoFit/>
            </a:bodyPr>
            <a:lstStyle/>
            <a:p>
              <a:pPr algn="ctr"/>
              <a:r>
                <a:rPr lang="vi-VN" altLang="en-US" sz="1600" b="1" dirty="0">
                  <a:solidFill>
                    <a:schemeClr val="bg1"/>
                  </a:solidFill>
                  <a:latin typeface="Montserrat" pitchFamily="2" charset="0"/>
                  <a:ea typeface="Microsoft YaHei" panose="020B0503020204020204" pitchFamily="34" charset="-122"/>
                  <a:sym typeface="Montserrat" pitchFamily="2" charset="0"/>
                  <a:hlinkClick r:id="rId4" tooltip="" action="ppaction://hlinkfile"/>
                </a:rPr>
                <a:t>Link 4</a:t>
              </a:r>
              <a:endParaRPr lang="vi-VN" altLang="en-US" sz="1600" b="1" dirty="0">
                <a:solidFill>
                  <a:schemeClr val="bg1"/>
                </a:solidFill>
                <a:latin typeface="Montserrat" pitchFamily="2" charset="0"/>
                <a:ea typeface="Microsoft YaHei" panose="020B0503020204020204" pitchFamily="34" charset="-122"/>
                <a:sym typeface="Montserrat" pitchFamily="2" charset="0"/>
              </a:endParaRPr>
            </a:p>
          </p:txBody>
        </p:sp>
        <p:sp>
          <p:nvSpPr>
            <p:cNvPr id="89" name="文本框 88"/>
            <p:cNvSpPr txBox="1"/>
            <p:nvPr/>
          </p:nvSpPr>
          <p:spPr>
            <a:xfrm>
              <a:off x="8554478" y="2477626"/>
              <a:ext cx="1618243" cy="337185"/>
            </a:xfrm>
            <a:prstGeom prst="rect">
              <a:avLst/>
            </a:prstGeom>
            <a:noFill/>
          </p:spPr>
          <p:txBody>
            <a:bodyPr wrap="square" rtlCol="0">
              <a:spAutoFit/>
            </a:bodyPr>
            <a:lstStyle/>
            <a:p>
              <a:pPr algn="ctr"/>
              <a:r>
                <a:rPr lang="vi-VN" altLang="zh-CN" sz="1600" b="1" dirty="0">
                  <a:solidFill>
                    <a:schemeClr val="bg1"/>
                  </a:solidFill>
                  <a:latin typeface="Montserrat" pitchFamily="2" charset="0"/>
                  <a:ea typeface="Microsoft YaHei" panose="020B0503020204020204" pitchFamily="34" charset="-122"/>
                  <a:sym typeface="Montserrat" pitchFamily="2" charset="0"/>
                  <a:hlinkClick r:id="rId5" tooltip="" action="ppaction://hlinkfile"/>
                </a:rPr>
                <a:t>Link 3</a:t>
              </a:r>
              <a:endParaRPr lang="vi-VN" altLang="zh-CN" sz="1600" b="1" dirty="0">
                <a:solidFill>
                  <a:schemeClr val="bg1"/>
                </a:solidFill>
                <a:latin typeface="Montserrat" pitchFamily="2" charset="0"/>
                <a:ea typeface="Microsoft YaHei" panose="020B0503020204020204" pitchFamily="34" charset="-122"/>
                <a:sym typeface="Montserrat" pitchFamily="2" charset="0"/>
              </a:endParaRPr>
            </a:p>
          </p:txBody>
        </p:sp>
      </p:grpSp>
      <p:sp>
        <p:nvSpPr>
          <p:cNvPr id="3" name="Text Box 2"/>
          <p:cNvSpPr txBox="1"/>
          <p:nvPr/>
        </p:nvSpPr>
        <p:spPr>
          <a:xfrm>
            <a:off x="11209655" y="5083175"/>
            <a:ext cx="4064000" cy="368300"/>
          </a:xfrm>
          <a:prstGeom prst="rect">
            <a:avLst/>
          </a:prstGeom>
          <a:noFill/>
        </p:spPr>
        <p:txBody>
          <a:bodyPr wrap="squar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00F0B"/>
        </a:solid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r="21473" b="22383"/>
          <a:stretch>
            <a:fillRect/>
          </a:stretch>
        </p:blipFill>
        <p:spPr>
          <a:xfrm>
            <a:off x="7621645" y="834863"/>
            <a:ext cx="4570355" cy="6023137"/>
          </a:xfrm>
          <a:prstGeom prst="rect">
            <a:avLst/>
          </a:prstGeom>
        </p:spPr>
      </p:pic>
      <p:grpSp>
        <p:nvGrpSpPr>
          <p:cNvPr id="4" name="组合 3"/>
          <p:cNvGrpSpPr/>
          <p:nvPr/>
        </p:nvGrpSpPr>
        <p:grpSpPr>
          <a:xfrm>
            <a:off x="4296964" y="620077"/>
            <a:ext cx="3882592" cy="5636990"/>
            <a:chOff x="3146979" y="1198562"/>
            <a:chExt cx="3882592" cy="5636990"/>
          </a:xfrm>
        </p:grpSpPr>
        <p:sp>
          <p:nvSpPr>
            <p:cNvPr id="2" name="Freeform 6"/>
            <p:cNvSpPr/>
            <p:nvPr/>
          </p:nvSpPr>
          <p:spPr bwMode="auto">
            <a:xfrm>
              <a:off x="4436946" y="5970365"/>
              <a:ext cx="1270926" cy="865187"/>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bg1"/>
                </a:solidFill>
                <a:latin typeface="义启中细体" panose="02000000000000000000" pitchFamily="2" charset="-128"/>
                <a:ea typeface="义启中细体" panose="02000000000000000000" pitchFamily="2" charset="-128"/>
              </a:endParaRPr>
            </a:p>
          </p:txBody>
        </p:sp>
        <p:sp>
          <p:nvSpPr>
            <p:cNvPr id="3" name="Freeform 8"/>
            <p:cNvSpPr/>
            <p:nvPr/>
          </p:nvSpPr>
          <p:spPr bwMode="auto">
            <a:xfrm>
              <a:off x="3156086" y="1198562"/>
              <a:ext cx="3863550" cy="4575175"/>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chemeClr val="accent5"/>
            </a:solidFill>
            <a:ln>
              <a:noFill/>
            </a:ln>
          </p:spPr>
          <p:txBody>
            <a:bodyPr vert="horz" wrap="square" lIns="91440" tIns="45720" rIns="91440" bIns="45720" numCol="1" anchor="t" anchorCtr="0" compatLnSpc="1"/>
            <a:lstStyle/>
            <a:p>
              <a:endParaRPr lang="zh-CN" altLang="en-US">
                <a:solidFill>
                  <a:schemeClr val="bg1"/>
                </a:solidFill>
                <a:latin typeface="义启中细体" panose="02000000000000000000" pitchFamily="2" charset="-128"/>
                <a:ea typeface="义启中细体" panose="02000000000000000000" pitchFamily="2" charset="-128"/>
              </a:endParaRPr>
            </a:p>
          </p:txBody>
        </p:sp>
        <p:sp>
          <p:nvSpPr>
            <p:cNvPr id="5" name="Freeform 10"/>
            <p:cNvSpPr/>
            <p:nvPr/>
          </p:nvSpPr>
          <p:spPr bwMode="auto">
            <a:xfrm>
              <a:off x="5541271" y="2133376"/>
              <a:ext cx="1488300" cy="2387600"/>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chemeClr val="accent4"/>
            </a:solidFill>
            <a:ln>
              <a:noFill/>
            </a:ln>
          </p:spPr>
          <p:txBody>
            <a:bodyPr vert="horz" wrap="square" lIns="91440" tIns="45720" rIns="91440" bIns="45720" numCol="1" anchor="t" anchorCtr="0" compatLnSpc="1"/>
            <a:lstStyle/>
            <a:p>
              <a:endParaRPr lang="zh-CN" altLang="en-US">
                <a:solidFill>
                  <a:schemeClr val="bg1"/>
                </a:solidFill>
                <a:latin typeface="义启中细体" panose="02000000000000000000" pitchFamily="2" charset="-128"/>
                <a:ea typeface="义启中细体" panose="02000000000000000000" pitchFamily="2" charset="-128"/>
              </a:endParaRPr>
            </a:p>
          </p:txBody>
        </p:sp>
        <p:sp>
          <p:nvSpPr>
            <p:cNvPr id="6" name="Freeform 11"/>
            <p:cNvSpPr/>
            <p:nvPr/>
          </p:nvSpPr>
          <p:spPr bwMode="auto">
            <a:xfrm>
              <a:off x="3146979" y="1447578"/>
              <a:ext cx="1632688" cy="2435225"/>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chemeClr val="accent6"/>
            </a:solidFill>
            <a:ln>
              <a:noFill/>
            </a:ln>
          </p:spPr>
          <p:txBody>
            <a:bodyPr vert="horz" wrap="square" lIns="91440" tIns="45720" rIns="91440" bIns="45720" numCol="1" anchor="t" anchorCtr="0" compatLnSpc="1"/>
            <a:lstStyle/>
            <a:p>
              <a:endParaRPr lang="zh-CN" altLang="en-US">
                <a:ln w="0"/>
                <a:effectLst>
                  <a:outerShdw blurRad="38100" dist="19050" dir="2700000" algn="tl" rotWithShape="0">
                    <a:schemeClr val="dk1">
                      <a:alpha val="40000"/>
                    </a:schemeClr>
                  </a:outerShdw>
                </a:effectLst>
                <a:latin typeface="义启中细体" panose="02000000000000000000" pitchFamily="2" charset="-128"/>
                <a:ea typeface="义启中细体" panose="02000000000000000000" pitchFamily="2" charset="-128"/>
              </a:endParaRPr>
            </a:p>
          </p:txBody>
        </p:sp>
        <p:sp>
          <p:nvSpPr>
            <p:cNvPr id="35" name="文本框 34"/>
            <p:cNvSpPr txBox="1"/>
            <p:nvPr/>
          </p:nvSpPr>
          <p:spPr>
            <a:xfrm>
              <a:off x="4278739" y="5993430"/>
              <a:ext cx="1618243" cy="460375"/>
            </a:xfrm>
            <a:prstGeom prst="rect">
              <a:avLst/>
            </a:prstGeom>
            <a:noFill/>
          </p:spPr>
          <p:txBody>
            <a:bodyPr wrap="square" rtlCol="0">
              <a:spAutoFit/>
            </a:bodyPr>
            <a:lstStyle/>
            <a:p>
              <a:pPr algn="ctr"/>
              <a:r>
                <a:rPr lang="vi-V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rPr>
                <a:t>Bàn luận</a:t>
              </a:r>
              <a:endParaRPr lang="vi-V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ontserrat" pitchFamily="2" charset="0"/>
              </a:endParaRPr>
            </a:p>
          </p:txBody>
        </p:sp>
        <p:pic>
          <p:nvPicPr>
            <p:cNvPr id="41" name="图形 40" descr="书籍"/>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9297" y="2935288"/>
              <a:ext cx="914400" cy="914400"/>
            </a:xfrm>
            <a:prstGeom prst="rect">
              <a:avLst/>
            </a:prstGeom>
          </p:spPr>
        </p:pic>
        <p:pic>
          <p:nvPicPr>
            <p:cNvPr id="43" name="图形 42" descr="数学"/>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5255" y="4246122"/>
              <a:ext cx="914400" cy="914400"/>
            </a:xfrm>
            <a:prstGeom prst="rect">
              <a:avLst/>
            </a:prstGeom>
          </p:spPr>
        </p:pic>
        <p:pic>
          <p:nvPicPr>
            <p:cNvPr id="45" name="图形 44" descr="原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5251" y="1555365"/>
              <a:ext cx="914400" cy="914400"/>
            </a:xfrm>
            <a:prstGeom prst="rect">
              <a:avLst/>
            </a:prstGeom>
          </p:spPr>
        </p:pic>
        <p:pic>
          <p:nvPicPr>
            <p:cNvPr id="47" name="图形 46" descr="打开的书"/>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04869" y="2207400"/>
              <a:ext cx="914400" cy="914400"/>
            </a:xfrm>
            <a:prstGeom prst="rect">
              <a:avLst/>
            </a:prstGeom>
          </p:spPr>
        </p:pic>
      </p:grpSp>
      <p:pic>
        <p:nvPicPr>
          <p:cNvPr id="7" name="图片 32"/>
          <p:cNvPicPr>
            <a:picLocks noChangeAspect="1"/>
          </p:cNvPicPr>
          <p:nvPr/>
        </p:nvPicPr>
        <p:blipFill rotWithShape="1">
          <a:blip r:embed="rId9">
            <a:extLst>
              <a:ext uri="{28A0092B-C50C-407E-A947-70E740481C1C}">
                <a14:useLocalDpi xmlns:a14="http://schemas.microsoft.com/office/drawing/2010/main" val="0"/>
              </a:ext>
            </a:extLst>
          </a:blip>
          <a:srcRect l="44847"/>
          <a:stretch>
            <a:fillRect/>
          </a:stretch>
        </p:blipFill>
        <p:spPr>
          <a:xfrm>
            <a:off x="-324925" y="0"/>
            <a:ext cx="5666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rcRect l="11111"/>
          <a:stretch>
            <a:fillRect/>
          </a:stretch>
        </p:blipFill>
        <p:spPr>
          <a:xfrm>
            <a:off x="0" y="0"/>
            <a:ext cx="12192000" cy="6858000"/>
          </a:xfrm>
          <a:prstGeom prst="rect">
            <a:avLst/>
          </a:prstGeom>
        </p:spPr>
      </p:pic>
      <p:grpSp>
        <p:nvGrpSpPr>
          <p:cNvPr id="2" name="组合 1"/>
          <p:cNvGrpSpPr/>
          <p:nvPr/>
        </p:nvGrpSpPr>
        <p:grpSpPr>
          <a:xfrm>
            <a:off x="1747310" y="1686307"/>
            <a:ext cx="8890908" cy="3485385"/>
            <a:chOff x="1747310" y="1686307"/>
            <a:chExt cx="8890908" cy="3485385"/>
          </a:xfrm>
        </p:grpSpPr>
        <p:grpSp>
          <p:nvGrpSpPr>
            <p:cNvPr id="8" name="组合 7"/>
            <p:cNvGrpSpPr/>
            <p:nvPr/>
          </p:nvGrpSpPr>
          <p:grpSpPr>
            <a:xfrm rot="16200000" flipH="1" flipV="1">
              <a:off x="1352794" y="2080823"/>
              <a:ext cx="3485385" cy="2696353"/>
              <a:chOff x="1984881" y="-1444960"/>
              <a:chExt cx="8347386" cy="6232853"/>
            </a:xfrm>
            <a:solidFill>
              <a:srgbClr val="00D5DF"/>
            </a:solidFill>
          </p:grpSpPr>
          <p:cxnSp>
            <p:nvCxnSpPr>
              <p:cNvPr id="9" name="直接连接符 8"/>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12" name="平行四边形 11"/>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5400000" flipV="1">
              <a:off x="7109251" y="2080823"/>
              <a:ext cx="3485385" cy="2696353"/>
              <a:chOff x="1984881" y="-1444960"/>
              <a:chExt cx="8347386" cy="6232853"/>
            </a:xfrm>
            <a:solidFill>
              <a:srgbClr val="00D5DF"/>
            </a:solidFill>
          </p:grpSpPr>
          <p:cxnSp>
            <p:nvCxnSpPr>
              <p:cNvPr id="20" name="直接连接符 19"/>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23" name="平行四边形 22"/>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a:off x="3133959" y="2028732"/>
              <a:ext cx="7504259" cy="2584450"/>
            </a:xfrm>
            <a:prstGeom prst="rect">
              <a:avLst/>
            </a:prstGeom>
            <a:noFill/>
            <a:scene3d>
              <a:camera prst="orthographicFront"/>
              <a:lightRig rig="flood" dir="t"/>
            </a:scene3d>
            <a:sp3d>
              <a:bevelT w="127000" h="273050" prst="relaxedInset"/>
              <a:bevelB w="57150"/>
            </a:sp3d>
          </p:spPr>
          <p:txBody>
            <a:bodyPr wrap="square">
              <a:spAutoFit/>
              <a:sp3d extrusionH="139700" contourW="12700" prstMaterial="metal">
                <a:bevelT w="38100" h="38100" prst="relaxedInset"/>
                <a:bevelB w="38100" h="38100" prst="relaxedInset"/>
                <a:contourClr>
                  <a:schemeClr val="bg1"/>
                </a:contourClr>
              </a:sp3d>
            </a:bodyPr>
            <a:lstStyle/>
            <a:p>
              <a:pPr algn="ctr"/>
              <a:r>
                <a:rPr lang="en-US" altLang="zh-CN" sz="4800" b="1" cap="all" dirty="0">
                  <a:solidFill>
                    <a:schemeClr val="bg1"/>
                  </a:solidFill>
                  <a:latin typeface="Montserrat Black" pitchFamily="2" charset="0"/>
                </a:rPr>
                <a:t>PHẦN</a:t>
              </a:r>
              <a:r>
                <a:rPr lang="en-US" altLang="zh-CN" sz="9600" b="1" cap="all" dirty="0">
                  <a:solidFill>
                    <a:schemeClr val="bg1"/>
                  </a:solidFill>
                  <a:latin typeface="Montserrat Black" pitchFamily="2" charset="0"/>
                </a:rPr>
                <a:t> MỘT</a:t>
              </a:r>
              <a:endParaRPr lang="en-US" altLang="zh-CN" sz="9600" b="1" cap="all" dirty="0">
                <a:solidFill>
                  <a:schemeClr val="bg1"/>
                </a:solidFill>
                <a:latin typeface="Montserrat Black" pitchFamily="2" charset="0"/>
              </a:endParaRPr>
            </a:p>
            <a:p>
              <a:pPr algn="ctr"/>
              <a:r>
                <a:rPr lang="en-US" altLang="zh-CN" sz="6600" b="1" cap="all" dirty="0">
                  <a:solidFill>
                    <a:schemeClr val="bg1"/>
                  </a:solidFill>
                  <a:latin typeface="Montserrat Black" pitchFamily="2" charset="0"/>
                </a:rPr>
                <a:t>tÍCH PHÂN</a:t>
              </a:r>
              <a:endParaRPr lang="en-US" altLang="zh-CN" sz="6600" b="1" cap="all" dirty="0">
                <a:solidFill>
                  <a:schemeClr val="bg1"/>
                </a:solidFill>
                <a:latin typeface="Montserrat Black" pitchFamily="2" charset="0"/>
              </a:endParaRPr>
            </a:p>
          </p:txBody>
        </p:sp>
      </p:grpSp>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l="44847"/>
          <a:stretch>
            <a:fillRect/>
          </a:stretch>
        </p:blipFill>
        <p:spPr>
          <a:xfrm>
            <a:off x="-324925" y="0"/>
            <a:ext cx="5666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4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t="15492"/>
          <a:stretch>
            <a:fillRect/>
          </a:stretch>
        </p:blipFill>
        <p:spPr>
          <a:xfrm>
            <a:off x="18990" y="-2"/>
            <a:ext cx="12171611" cy="6858000"/>
          </a:xfrm>
          <a:prstGeom prst="rect">
            <a:avLst/>
          </a:prstGeom>
        </p:spPr>
      </p:pic>
      <p:sp>
        <p:nvSpPr>
          <p:cNvPr id="10" name="矩形 9"/>
          <p:cNvSpPr/>
          <p:nvPr/>
        </p:nvSpPr>
        <p:spPr>
          <a:xfrm>
            <a:off x="-18989" y="0"/>
            <a:ext cx="12191999" cy="6858000"/>
          </a:xfrm>
          <a:prstGeom prst="rect">
            <a:avLst/>
          </a:prstGeom>
          <a:solidFill>
            <a:schemeClr val="tx1">
              <a:lumMod val="85000"/>
              <a:lumOff val="1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343870" y="2569980"/>
            <a:ext cx="7504259" cy="1862048"/>
          </a:xfrm>
          <a:prstGeom prst="rect">
            <a:avLst/>
          </a:prstGeom>
          <a:noFill/>
          <a:scene3d>
            <a:camera prst="orthographicFront"/>
            <a:lightRig rig="flood" dir="t"/>
          </a:scene3d>
          <a:sp3d>
            <a:bevelT w="127000" h="273050" prst="relaxedInset"/>
            <a:bevelB w="57150"/>
          </a:sp3d>
        </p:spPr>
        <p:txBody>
          <a:bodyPr wrap="square">
            <a:spAutoFit/>
            <a:sp3d extrusionH="139700" contourW="12700" prstMaterial="metal">
              <a:bevelT w="38100" h="38100" prst="relaxedInset"/>
              <a:bevelB w="38100" h="38100" prst="relaxedInset"/>
              <a:contourClr>
                <a:schemeClr val="bg1"/>
              </a:contourClr>
            </a:sp3d>
          </a:bodyPr>
          <a:lstStyle/>
          <a:p>
            <a:pPr algn="ctr"/>
            <a:r>
              <a:rPr lang="en-US" altLang="zh-CN" sz="11500" b="1" cap="all" dirty="0">
                <a:solidFill>
                  <a:schemeClr val="bg1"/>
                </a:solidFill>
                <a:latin typeface="Montserrat Black" pitchFamily="2" charset="0"/>
              </a:rPr>
              <a:t>thanks</a:t>
            </a:r>
            <a:endParaRPr lang="zh-CN" altLang="en-US" sz="11500" b="1" cap="all" dirty="0">
              <a:solidFill>
                <a:schemeClr val="bg1"/>
              </a:solidFill>
              <a:latin typeface="Montserrat Black" pitchFamily="2" charset="0"/>
            </a:endParaRPr>
          </a:p>
        </p:txBody>
      </p:sp>
      <p:grpSp>
        <p:nvGrpSpPr>
          <p:cNvPr id="63" name="组合 62"/>
          <p:cNvGrpSpPr/>
          <p:nvPr/>
        </p:nvGrpSpPr>
        <p:grpSpPr>
          <a:xfrm>
            <a:off x="1961498" y="3819569"/>
            <a:ext cx="8343562" cy="1213826"/>
            <a:chOff x="1988705" y="3574067"/>
            <a:chExt cx="8343562" cy="1213826"/>
          </a:xfrm>
        </p:grpSpPr>
        <p:cxnSp>
          <p:nvCxnSpPr>
            <p:cNvPr id="44" name="直接连接符 43"/>
            <p:cNvCxnSpPr/>
            <p:nvPr/>
          </p:nvCxnSpPr>
          <p:spPr>
            <a:xfrm>
              <a:off x="5094499" y="4475967"/>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02101"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2161787" y="4472369"/>
              <a:ext cx="2956313" cy="10794"/>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sp>
          <p:nvSpPr>
            <p:cNvPr id="36" name="平行四边形 35"/>
            <p:cNvSpPr/>
            <p:nvPr/>
          </p:nvSpPr>
          <p:spPr>
            <a:xfrm flipH="1">
              <a:off x="5257178" y="4375249"/>
              <a:ext cx="1677644" cy="215829"/>
            </a:xfrm>
            <a:prstGeom prst="parallelogram">
              <a:avLst>
                <a:gd name="adj" fmla="val 91145"/>
              </a:avLst>
            </a:prstGeom>
            <a:solidFill>
              <a:schemeClr val="bg1"/>
            </a:solidFill>
            <a:ln w="31750">
              <a:noFill/>
            </a:ln>
            <a:scene3d>
              <a:camera prst="orthographicFront"/>
              <a:lightRig rig="chilly" dir="t">
                <a:rot lat="0" lon="0" rev="4800000"/>
              </a:lightRig>
            </a:scene3d>
            <a:sp3d prstMaterial="dkEdge">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flipH="1">
              <a:off x="5387160" y="4779801"/>
              <a:ext cx="1991940"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876701" y="4222549"/>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7169362" y="4526383"/>
              <a:ext cx="2982028"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0332267"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988705" y="4214457"/>
              <a:ext cx="173082" cy="25791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10120394" y="4214457"/>
              <a:ext cx="208047"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flipV="1">
            <a:off x="1957672" y="1777005"/>
            <a:ext cx="8343562" cy="1213826"/>
            <a:chOff x="1988705" y="3574067"/>
            <a:chExt cx="8343562" cy="1213826"/>
          </a:xfrm>
        </p:grpSpPr>
        <p:cxnSp>
          <p:nvCxnSpPr>
            <p:cNvPr id="65" name="直接连接符 64"/>
            <p:cNvCxnSpPr/>
            <p:nvPr/>
          </p:nvCxnSpPr>
          <p:spPr>
            <a:xfrm>
              <a:off x="5094499" y="4475967"/>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2002101"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2161787" y="4472369"/>
              <a:ext cx="2956313" cy="10794"/>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sp>
          <p:nvSpPr>
            <p:cNvPr id="68" name="平行四边形 67"/>
            <p:cNvSpPr/>
            <p:nvPr/>
          </p:nvSpPr>
          <p:spPr>
            <a:xfrm flipH="1">
              <a:off x="5257178" y="4375249"/>
              <a:ext cx="1677644" cy="215829"/>
            </a:xfrm>
            <a:prstGeom prst="parallelogram">
              <a:avLst>
                <a:gd name="adj" fmla="val 91145"/>
              </a:avLst>
            </a:prstGeom>
            <a:solidFill>
              <a:schemeClr val="bg1"/>
            </a:solidFill>
            <a:ln w="31750">
              <a:noFill/>
            </a:ln>
            <a:scene3d>
              <a:camera prst="orthographicFront"/>
              <a:lightRig rig="chilly" dir="t">
                <a:rot lat="0" lon="0" rev="4800000"/>
              </a:lightRig>
            </a:scene3d>
            <a:sp3d prstMaterial="dkEdge">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p:nvPr/>
          </p:nvCxnSpPr>
          <p:spPr>
            <a:xfrm flipH="1">
              <a:off x="5387160" y="4779801"/>
              <a:ext cx="1991940"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876701" y="4222549"/>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7169362" y="4526383"/>
              <a:ext cx="2982028"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0332267"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988705" y="4214457"/>
              <a:ext cx="173082" cy="25791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10120394" y="4214457"/>
              <a:ext cx="208047"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0" y="3080833"/>
            <a:ext cx="5658332" cy="37771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1000"/>
                                        <p:tgtEl>
                                          <p:spTgt spid="63"/>
                                        </p:tgtEl>
                                      </p:cBhvr>
                                    </p:animEffect>
                                    <p:anim calcmode="lin" valueType="num">
                                      <p:cBhvr>
                                        <p:cTn id="13" dur="1000" fill="hold"/>
                                        <p:tgtEl>
                                          <p:spTgt spid="63"/>
                                        </p:tgtEl>
                                        <p:attrNameLst>
                                          <p:attrName>ppt_x</p:attrName>
                                        </p:attrNameLst>
                                      </p:cBhvr>
                                      <p:tavLst>
                                        <p:tav tm="0">
                                          <p:val>
                                            <p:strVal val="#ppt_x"/>
                                          </p:val>
                                        </p:tav>
                                        <p:tav tm="100000">
                                          <p:val>
                                            <p:strVal val="#ppt_x"/>
                                          </p:val>
                                        </p:tav>
                                      </p:tavLst>
                                    </p:anim>
                                    <p:anim calcmode="lin" valueType="num">
                                      <p:cBhvr>
                                        <p:cTn id="14" dur="1000" fill="hold"/>
                                        <p:tgtEl>
                                          <p:spTgt spid="6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b="15742"/>
          <a:stretch>
            <a:fillRect/>
          </a:stretch>
        </p:blipFill>
        <p:spPr>
          <a:xfrm>
            <a:off x="0" y="-1"/>
            <a:ext cx="12192000" cy="6858001"/>
          </a:xfrm>
          <a:prstGeom prst="rect">
            <a:avLst/>
          </a:prstGeom>
        </p:spPr>
      </p:pic>
      <p:sp>
        <p:nvSpPr>
          <p:cNvPr id="9" name="矩形 8"/>
          <p:cNvSpPr/>
          <p:nvPr/>
        </p:nvSpPr>
        <p:spPr>
          <a:xfrm>
            <a:off x="0" y="-1"/>
            <a:ext cx="12192000" cy="6858001"/>
          </a:xfrm>
          <a:prstGeom prst="rect">
            <a:avLst/>
          </a:prstGeom>
          <a:solidFill>
            <a:srgbClr val="0F243B">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1001326" y="947613"/>
            <a:ext cx="10133138" cy="4966778"/>
            <a:chOff x="1001326" y="919673"/>
            <a:chExt cx="10133138" cy="4966778"/>
          </a:xfrm>
        </p:grpSpPr>
        <p:grpSp>
          <p:nvGrpSpPr>
            <p:cNvPr id="21" name="组合 20"/>
            <p:cNvGrpSpPr/>
            <p:nvPr/>
          </p:nvGrpSpPr>
          <p:grpSpPr>
            <a:xfrm rot="16200000" flipH="1" flipV="1">
              <a:off x="702983" y="1220290"/>
              <a:ext cx="4964503" cy="4367818"/>
              <a:chOff x="1984881" y="-1444960"/>
              <a:chExt cx="8347386" cy="6232853"/>
            </a:xfrm>
            <a:solidFill>
              <a:srgbClr val="00D5DF"/>
            </a:solidFill>
          </p:grpSpPr>
          <p:cxnSp>
            <p:nvCxnSpPr>
              <p:cNvPr id="22" name="直接连接符 21"/>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25" name="平行四边形 24"/>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5400000" flipV="1">
              <a:off x="6468303" y="1218015"/>
              <a:ext cx="4964503" cy="4367818"/>
              <a:chOff x="1984881" y="-1444960"/>
              <a:chExt cx="8347386" cy="6232853"/>
            </a:xfrm>
            <a:solidFill>
              <a:srgbClr val="00D5DF"/>
            </a:solidFill>
          </p:grpSpPr>
          <p:cxnSp>
            <p:nvCxnSpPr>
              <p:cNvPr id="35" name="直接连接符 34"/>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38" name="平行四边形 37"/>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 name="文本框 4"/>
                <p:cNvSpPr txBox="1"/>
                <p:nvPr/>
              </p:nvSpPr>
              <p:spPr>
                <a:xfrm>
                  <a:off x="3342614" y="2174981"/>
                  <a:ext cx="2789916" cy="1057910"/>
                </a:xfrm>
                <a:prstGeom prst="rect">
                  <a:avLst/>
                </a:prstGeom>
                <a:noFill/>
              </p:spPr>
              <p:txBody>
                <a:bodyPr wrap="square" rtlCol="0">
                  <a:spAutoFit/>
                </a:bodyPr>
                <a:lstStyle/>
                <a:p>
                  <a:r>
                    <a:rPr lang="en-US" altLang="zh-CN" sz="1400" dirty="0">
                      <a:solidFill>
                        <a:schemeClr val="bg1"/>
                      </a:solidFill>
                      <a:latin typeface="Montserrat" pitchFamily="2" charset="0"/>
                      <a:sym typeface="Montserrat" pitchFamily="2" charset="0"/>
                    </a:rPr>
                    <a:t>Là tích phân có giới hạn cận trên và cận dưới. Ví dụ:</a:t>
                  </a:r>
                  <a:endParaRPr lang="en-US" altLang="zh-CN" sz="1400" dirty="0">
                    <a:solidFill>
                      <a:schemeClr val="bg1"/>
                    </a:solidFill>
                    <a:latin typeface="Montserrat" pitchFamily="2" charset="0"/>
                    <a:sym typeface="Montserrat" pitchFamily="2" charset="0"/>
                  </a:endParaRPr>
                </a:p>
                <a:p>
                  <a:r>
                    <a:rPr lang="en-US" altLang="zh-CN" sz="1400" dirty="0">
                      <a:solidFill>
                        <a:schemeClr val="bg1"/>
                      </a:solidFill>
                      <a:latin typeface="Montserrat" pitchFamily="2" charset="0"/>
                      <a:sym typeface="Montserrat" pitchFamily="2" charset="0"/>
                    </a:rPr>
                    <a:t>Diện tích hình tròn: </a:t>
                  </a:r>
                  <a:br>
                    <a:rPr lang="en-US" altLang="zh-CN" sz="1400" dirty="0">
                      <a:solidFill>
                        <a:schemeClr val="bg1"/>
                      </a:solidFill>
                      <a:latin typeface="Montserrat" pitchFamily="2" charset="0"/>
                      <a:sym typeface="Montserrat" pitchFamily="2" charset="0"/>
                    </a:rPr>
                  </a:br>
                  <a14:m>
                    <m:oMath xmlns:m="http://schemas.openxmlformats.org/officeDocument/2006/math">
                      <m:r>
                        <a:rPr lang="en-US" altLang="en-US" sz="1400" i="1" dirty="0">
                          <a:solidFill>
                            <a:schemeClr val="bg1"/>
                          </a:solidFill>
                          <a:latin typeface="Cambria Math" panose="02040503050406030204" charset="0"/>
                          <a:cs typeface="Cambria Math" panose="02040503050406030204" charset="0"/>
                          <a:sym typeface="Montserrat" pitchFamily="2" charset="0"/>
                        </a:rPr>
                        <m:t>𝑆</m:t>
                      </m:r>
                      <m:r>
                        <a:rPr lang="en-US" altLang="en-US" sz="1400" i="1" dirty="0">
                          <a:solidFill>
                            <a:schemeClr val="bg1"/>
                          </a:solidFill>
                          <a:latin typeface="Cambria Math" panose="02040503050406030204" charset="0"/>
                          <a:cs typeface="Cambria Math" panose="02040503050406030204" charset="0"/>
                          <a:sym typeface="Montserrat" pitchFamily="2" charset="0"/>
                        </a:rPr>
                        <m:t> </m:t>
                      </m:r>
                      <m:r>
                        <a:rPr lang="en-US" altLang="en-US" sz="1400" i="1" dirty="0">
                          <a:solidFill>
                            <a:schemeClr val="bg1"/>
                          </a:solidFill>
                          <a:latin typeface="Cambria Math" panose="02040503050406030204" charset="0"/>
                          <a:cs typeface="Cambria Math" panose="02040503050406030204" charset="0"/>
                          <a:sym typeface="Montserrat" pitchFamily="2" charset="0"/>
                        </a:rPr>
                        <m:t>= </m:t>
                      </m:r>
                      <m:r>
                        <a:rPr lang="en-US" altLang="en-US" sz="1400" i="1" dirty="0">
                          <a:solidFill>
                            <a:schemeClr val="bg1"/>
                          </a:solidFill>
                          <a:latin typeface="Cambria Math" panose="02040503050406030204" charset="0"/>
                          <a:cs typeface="Cambria Math" panose="02040503050406030204" charset="0"/>
                          <a:sym typeface="Montserrat" pitchFamily="2" charset="0"/>
                        </a:rPr>
                        <m:t>2</m:t>
                      </m:r>
                      <m:r>
                        <a:rPr lang="en-US" altLang="en-US" sz="1400" i="1" dirty="0">
                          <a:solidFill>
                            <a:schemeClr val="bg1"/>
                          </a:solidFill>
                          <a:latin typeface="Cambria Math" panose="02040503050406030204" charset="0"/>
                          <a:cs typeface="Cambria Math" panose="02040503050406030204" charset="0"/>
                          <a:sym typeface="Montserrat" pitchFamily="2" charset="0"/>
                        </a:rPr>
                        <m:t> </m:t>
                      </m:r>
                      <m:nary>
                        <m:naryPr>
                          <m:limLoc m:val="undOvr"/>
                          <m:ctrlPr>
                            <a:rPr lang="en-US" altLang="en-US" sz="1400" i="1" dirty="0">
                              <a:solidFill>
                                <a:schemeClr val="bg1"/>
                              </a:solidFill>
                              <a:latin typeface="Cambria Math" panose="02040503050406030204" charset="0"/>
                              <a:cs typeface="Cambria Math" panose="02040503050406030204" charset="0"/>
                              <a:sym typeface="Montserrat" pitchFamily="2" charset="0"/>
                            </a:rPr>
                          </m:ctrlPr>
                        </m:naryPr>
                        <m:sub>
                          <m:r>
                            <a:rPr lang="en-US" altLang="en-US" sz="1400" i="1" dirty="0">
                              <a:solidFill>
                                <a:schemeClr val="bg1"/>
                              </a:solidFill>
                              <a:latin typeface="Cambria Math" panose="02040503050406030204" charset="0"/>
                              <a:cs typeface="Cambria Math" panose="02040503050406030204" charset="0"/>
                              <a:sym typeface="Montserrat" pitchFamily="2" charset="0"/>
                            </a:rPr>
                            <m:t>−</m:t>
                          </m:r>
                          <m:r>
                            <a:rPr lang="en-US" altLang="en-US" sz="1400" i="1" dirty="0">
                              <a:solidFill>
                                <a:schemeClr val="bg1"/>
                              </a:solidFill>
                              <a:latin typeface="Cambria Math" panose="02040503050406030204" charset="0"/>
                              <a:cs typeface="Cambria Math" panose="02040503050406030204" charset="0"/>
                              <a:sym typeface="Montserrat" pitchFamily="2" charset="0"/>
                            </a:rPr>
                            <m:t>𝑅</m:t>
                          </m:r>
                        </m:sub>
                        <m:sup>
                          <m:r>
                            <a:rPr lang="en-US" altLang="en-US" sz="1400" i="1" dirty="0">
                              <a:solidFill>
                                <a:schemeClr val="bg1"/>
                              </a:solidFill>
                              <a:latin typeface="Cambria Math" panose="02040503050406030204" charset="0"/>
                              <a:cs typeface="Cambria Math" panose="02040503050406030204" charset="0"/>
                              <a:sym typeface="Montserrat" pitchFamily="2" charset="0"/>
                            </a:rPr>
                            <m:t>𝑅</m:t>
                          </m:r>
                        </m:sup>
                        <m:e>
                          <m:rad>
                            <m:radPr>
                              <m:degHide m:val="on"/>
                              <m:ctrlPr>
                                <a:rPr lang="en-US" altLang="en-US" sz="1400" i="1" dirty="0">
                                  <a:solidFill>
                                    <a:schemeClr val="bg1"/>
                                  </a:solidFill>
                                  <a:latin typeface="Cambria Math" panose="02040503050406030204" charset="0"/>
                                  <a:cs typeface="Cambria Math" panose="02040503050406030204" charset="0"/>
                                  <a:sym typeface="Montserrat" pitchFamily="2" charset="0"/>
                                </a:rPr>
                              </m:ctrlPr>
                            </m:radPr>
                            <m:deg/>
                            <m:e>
                              <m:sSup>
                                <m:sSupPr>
                                  <m:ctrlPr>
                                    <a:rPr lang="en-US" altLang="en-US" sz="1400" i="1" dirty="0">
                                      <a:solidFill>
                                        <a:schemeClr val="bg1"/>
                                      </a:solidFill>
                                      <a:latin typeface="Cambria Math" panose="02040503050406030204" charset="0"/>
                                      <a:cs typeface="Cambria Math" panose="02040503050406030204" charset="0"/>
                                      <a:sym typeface="Montserrat" pitchFamily="2" charset="0"/>
                                    </a:rPr>
                                  </m:ctrlPr>
                                </m:sSupPr>
                                <m:e>
                                  <m:r>
                                    <a:rPr lang="en-US" altLang="en-US" sz="1400" i="1" dirty="0">
                                      <a:solidFill>
                                        <a:schemeClr val="bg1"/>
                                      </a:solidFill>
                                      <a:latin typeface="Cambria Math" panose="02040503050406030204" charset="0"/>
                                      <a:cs typeface="Cambria Math" panose="02040503050406030204" charset="0"/>
                                      <a:sym typeface="Montserrat" pitchFamily="2" charset="0"/>
                                    </a:rPr>
                                    <m:t>𝑅</m:t>
                                  </m:r>
                                </m:e>
                                <m:sup>
                                  <m:r>
                                    <a:rPr lang="en-US" altLang="en-US" sz="1400" i="1" dirty="0">
                                      <a:solidFill>
                                        <a:schemeClr val="bg1"/>
                                      </a:solidFill>
                                      <a:latin typeface="Cambria Math" panose="02040503050406030204" charset="0"/>
                                      <a:cs typeface="Cambria Math" panose="02040503050406030204" charset="0"/>
                                      <a:sym typeface="Montserrat" pitchFamily="2" charset="0"/>
                                    </a:rPr>
                                    <m:t>2</m:t>
                                  </m:r>
                                </m:sup>
                              </m:sSup>
                              <m:r>
                                <a:rPr lang="en-US" altLang="en-US" sz="1400" i="1" dirty="0">
                                  <a:solidFill>
                                    <a:schemeClr val="bg1"/>
                                  </a:solidFill>
                                  <a:latin typeface="Cambria Math" panose="02040503050406030204" charset="0"/>
                                  <a:cs typeface="Cambria Math" panose="02040503050406030204" charset="0"/>
                                  <a:sym typeface="Montserrat" pitchFamily="2" charset="0"/>
                                </a:rPr>
                                <m:t> </m:t>
                              </m:r>
                              <m:r>
                                <a:rPr lang="en-US" altLang="en-US" sz="1400" i="1" dirty="0">
                                  <a:solidFill>
                                    <a:schemeClr val="bg1"/>
                                  </a:solidFill>
                                  <a:latin typeface="Cambria Math" panose="02040503050406030204" charset="0"/>
                                  <a:cs typeface="Cambria Math" panose="02040503050406030204" charset="0"/>
                                  <a:sym typeface="Montserrat" pitchFamily="2" charset="0"/>
                                </a:rPr>
                                <m:t>− </m:t>
                              </m:r>
                              <m:sSup>
                                <m:sSupPr>
                                  <m:ctrlPr>
                                    <a:rPr lang="en-US" altLang="en-US" sz="1400" i="1" dirty="0">
                                      <a:solidFill>
                                        <a:schemeClr val="bg1"/>
                                      </a:solidFill>
                                      <a:latin typeface="Cambria Math" panose="02040503050406030204" charset="0"/>
                                      <a:cs typeface="Cambria Math" panose="02040503050406030204" charset="0"/>
                                      <a:sym typeface="Montserrat" pitchFamily="2" charset="0"/>
                                    </a:rPr>
                                  </m:ctrlPr>
                                </m:sSupPr>
                                <m:e>
                                  <m:r>
                                    <a:rPr lang="en-US" altLang="en-US" sz="1400" i="1" dirty="0">
                                      <a:solidFill>
                                        <a:schemeClr val="bg1"/>
                                      </a:solidFill>
                                      <a:latin typeface="Cambria Math" panose="02040503050406030204" charset="0"/>
                                      <a:cs typeface="Cambria Math" panose="02040503050406030204" charset="0"/>
                                      <a:sym typeface="Montserrat" pitchFamily="2" charset="0"/>
                                    </a:rPr>
                                    <m:t>𝑥</m:t>
                                  </m:r>
                                </m:e>
                                <m:sup>
                                  <m:r>
                                    <a:rPr lang="en-US" altLang="en-US" sz="1400" i="1" dirty="0">
                                      <a:solidFill>
                                        <a:schemeClr val="bg1"/>
                                      </a:solidFill>
                                      <a:latin typeface="Cambria Math" panose="02040503050406030204" charset="0"/>
                                      <a:cs typeface="Cambria Math" panose="02040503050406030204" charset="0"/>
                                      <a:sym typeface="Montserrat" pitchFamily="2" charset="0"/>
                                    </a:rPr>
                                    <m:t>2</m:t>
                                  </m:r>
                                </m:sup>
                              </m:sSup>
                            </m:e>
                          </m:rad>
                        </m:e>
                      </m:nary>
                      <m:r>
                        <a:rPr lang="en-US" altLang="en-US" sz="1400" i="1" dirty="0">
                          <a:solidFill>
                            <a:schemeClr val="bg1"/>
                          </a:solidFill>
                          <a:latin typeface="Cambria Math" panose="02040503050406030204" charset="0"/>
                          <a:cs typeface="Cambria Math" panose="02040503050406030204" charset="0"/>
                          <a:sym typeface="Montserrat" pitchFamily="2" charset="0"/>
                        </a:rPr>
                        <m:t>𝑑𝑥</m:t>
                      </m:r>
                    </m:oMath>
                  </a14:m>
                  <a:r>
                    <a:rPr lang="en-US" altLang="en-US" sz="1400" dirty="0">
                      <a:solidFill>
                        <a:schemeClr val="bg1"/>
                      </a:solidFill>
                      <a:latin typeface="Montserrat" pitchFamily="2" charset="0"/>
                      <a:sym typeface="Montserrat" pitchFamily="2" charset="0"/>
                    </a:rPr>
                    <a:t> </a:t>
                  </a:r>
                  <a:endParaRPr lang="en-US" altLang="en-US" sz="1400" dirty="0">
                    <a:solidFill>
                      <a:schemeClr val="bg1"/>
                    </a:solidFill>
                    <a:latin typeface="Montserrat" pitchFamily="2" charset="0"/>
                    <a:sym typeface="Montserrat" pitchFamily="2"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342614" y="2174981"/>
                  <a:ext cx="2789916" cy="1057910"/>
                </a:xfrm>
                <a:prstGeom prst="rect">
                  <a:avLst/>
                </a:prstGeom>
                <a:blipFill rotWithShape="1">
                  <a:blip r:embed="rId2"/>
                </a:blipFill>
              </p:spPr>
              <p:txBody>
                <a:bodyPr/>
                <a:lstStyle/>
                <a:p>
                  <a:r>
                    <a:rPr lang="en-US" altLang="en-US">
                      <a:noFill/>
                    </a:rPr>
                    <a:t> </a:t>
                  </a:r>
                </a:p>
              </p:txBody>
            </p:sp>
          </mc:Fallback>
        </mc:AlternateContent>
        <p:sp>
          <p:nvSpPr>
            <p:cNvPr id="6" name="文本框 5"/>
            <p:cNvSpPr txBox="1"/>
            <p:nvPr/>
          </p:nvSpPr>
          <p:spPr>
            <a:xfrm>
              <a:off x="3342571" y="1825818"/>
              <a:ext cx="2885440" cy="368300"/>
            </a:xfrm>
            <a:prstGeom prst="rect">
              <a:avLst/>
            </a:prstGeom>
            <a:noFill/>
          </p:spPr>
          <p:txBody>
            <a:bodyPr wrap="square" rtlCol="0">
              <a:spAutoFit/>
            </a:bodyPr>
            <a:lstStyle/>
            <a:p>
              <a:r>
                <a:rPr lang="en-US" altLang="zh-CN" b="1" dirty="0">
                  <a:solidFill>
                    <a:schemeClr val="bg1"/>
                  </a:solidFill>
                  <a:latin typeface="Montserrat" pitchFamily="2" charset="0"/>
                  <a:ea typeface="Microsoft YaHei" panose="020B0503020204020204" pitchFamily="34" charset="-122"/>
                  <a:sym typeface="Montserrat" pitchFamily="2" charset="0"/>
                </a:rPr>
                <a:t>Tích phân xác định</a:t>
              </a:r>
              <a:endParaRPr lang="zh-CN" altLang="en-US" b="1" dirty="0">
                <a:solidFill>
                  <a:schemeClr val="bg1"/>
                </a:solidFill>
                <a:latin typeface="Montserrat" pitchFamily="2" charset="0"/>
                <a:ea typeface="Microsoft YaHei" panose="020B0503020204020204" pitchFamily="34" charset="-122"/>
                <a:sym typeface="Montserrat" pitchFamily="2" charset="0"/>
              </a:endParaRPr>
            </a:p>
          </p:txBody>
        </p:sp>
        <p:grpSp>
          <p:nvGrpSpPr>
            <p:cNvPr id="50" name="组合 49"/>
            <p:cNvGrpSpPr/>
            <p:nvPr/>
          </p:nvGrpSpPr>
          <p:grpSpPr>
            <a:xfrm>
              <a:off x="2012054" y="1825771"/>
              <a:ext cx="1152001" cy="1152000"/>
              <a:chOff x="2146485" y="2309645"/>
              <a:chExt cx="1152001" cy="1152000"/>
            </a:xfrm>
          </p:grpSpPr>
          <p:sp>
            <p:nvSpPr>
              <p:cNvPr id="45" name="文本框 44"/>
              <p:cNvSpPr txBox="1"/>
              <p:nvPr/>
            </p:nvSpPr>
            <p:spPr>
              <a:xfrm>
                <a:off x="2173031" y="2492377"/>
                <a:ext cx="961396" cy="706755"/>
              </a:xfrm>
              <a:prstGeom prst="rect">
                <a:avLst/>
              </a:prstGeom>
              <a:noFill/>
              <a:effectLst/>
            </p:spPr>
            <p:txBody>
              <a:bodyPr wrap="square" rtlCol="0">
                <a:spAutoFit/>
              </a:bodyPr>
              <a:lstStyle/>
              <a:p>
                <a:pPr algn="ctr"/>
                <a:r>
                  <a:rPr lang="en-US" altLang="zh-CN" sz="4000" b="1" dirty="0">
                    <a:solidFill>
                      <a:schemeClr val="accent2"/>
                    </a:solidFill>
                    <a:latin typeface="Montserrat" pitchFamily="2" charset="0"/>
                    <a:ea typeface="Microsoft YaHei" panose="020B0503020204020204" pitchFamily="34" charset="-122"/>
                    <a:sym typeface="Montserrat" pitchFamily="2" charset="0"/>
                  </a:rPr>
                  <a:t>01</a:t>
                </a:r>
                <a:endParaRPr lang="en-US" altLang="zh-CN" sz="4000" b="1" dirty="0">
                  <a:solidFill>
                    <a:schemeClr val="accent2"/>
                  </a:solidFill>
                  <a:latin typeface="Montserrat" pitchFamily="2" charset="0"/>
                  <a:ea typeface="Microsoft YaHei" panose="020B0503020204020204" pitchFamily="34" charset="-122"/>
                  <a:sym typeface="Montserrat" pitchFamily="2" charset="0"/>
                </a:endParaRPr>
              </a:p>
            </p:txBody>
          </p:sp>
          <p:sp>
            <p:nvSpPr>
              <p:cNvPr id="46" name="弧形 45"/>
              <p:cNvSpPr/>
              <p:nvPr/>
            </p:nvSpPr>
            <p:spPr>
              <a:xfrm>
                <a:off x="2292173" y="2455333"/>
                <a:ext cx="860625" cy="860625"/>
              </a:xfrm>
              <a:prstGeom prst="arc">
                <a:avLst>
                  <a:gd name="adj1" fmla="val 16200000"/>
                  <a:gd name="adj2" fmla="val 7440614"/>
                </a:avLst>
              </a:prstGeom>
              <a:ln w="66675" cmpd="thickThin">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7" name="弧形 46"/>
              <p:cNvSpPr/>
              <p:nvPr/>
            </p:nvSpPr>
            <p:spPr>
              <a:xfrm rot="15824097">
                <a:off x="2146485" y="2309645"/>
                <a:ext cx="1152000" cy="1152000"/>
              </a:xfrm>
              <a:prstGeom prst="arc">
                <a:avLst>
                  <a:gd name="adj1" fmla="val 12791982"/>
                  <a:gd name="adj2" fmla="val 5003039"/>
                </a:avLst>
              </a:prstGeom>
              <a:ln w="104775" cmpd="tri">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8" name="弧形 47"/>
              <p:cNvSpPr/>
              <p:nvPr/>
            </p:nvSpPr>
            <p:spPr>
              <a:xfrm rot="10800000">
                <a:off x="2146486" y="2309645"/>
                <a:ext cx="1152000" cy="1152000"/>
              </a:xfrm>
              <a:prstGeom prst="arc">
                <a:avLst>
                  <a:gd name="adj1" fmla="val 10938659"/>
                  <a:gd name="adj2" fmla="val 16695263"/>
                </a:avLst>
              </a:prstGeom>
              <a:ln w="73025" cmpd="thinThick">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77" name="文本框 76"/>
                <p:cNvSpPr txBox="1"/>
                <p:nvPr/>
              </p:nvSpPr>
              <p:spPr>
                <a:xfrm>
                  <a:off x="6226784" y="4280292"/>
                  <a:ext cx="2789916" cy="845185"/>
                </a:xfrm>
                <a:prstGeom prst="rect">
                  <a:avLst/>
                </a:prstGeom>
                <a:noFill/>
              </p:spPr>
              <p:txBody>
                <a:bodyPr wrap="square" rtlCol="0">
                  <a:spAutoFit/>
                </a:bodyPr>
                <a:lstStyle/>
                <a:p>
                  <a:r>
                    <a:rPr lang="en-US" altLang="zh-CN" sz="1400" dirty="0">
                      <a:solidFill>
                        <a:schemeClr val="bg1"/>
                      </a:solidFill>
                      <a:latin typeface="Montserrat" pitchFamily="2" charset="0"/>
                      <a:sym typeface="Montserrat" pitchFamily="2" charset="0"/>
                    </a:rPr>
                    <a:t>Tích phân chứa nhiều biến. Ví dụ:</a:t>
                  </a:r>
                  <a:endParaRPr lang="en-US" altLang="zh-CN" sz="1400" dirty="0">
                    <a:solidFill>
                      <a:schemeClr val="bg1"/>
                    </a:solidFill>
                    <a:latin typeface="Montserrat" pitchFamily="2" charset="0"/>
                    <a:sym typeface="Montserrat" pitchFamily="2" charset="0"/>
                  </a:endParaRPr>
                </a:p>
                <a:p>
                  <a14:m>
                    <m:oMath xmlns:m="http://schemas.openxmlformats.org/officeDocument/2006/math">
                      <m:nary>
                        <m:naryPr>
                          <m:limLoc m:val="undOvr"/>
                          <m:ctrlPr>
                            <a:rPr lang="en-US" altLang="zh-CN" sz="1400" i="1" dirty="0">
                              <a:solidFill>
                                <a:schemeClr val="bg1"/>
                              </a:solidFill>
                              <a:latin typeface="Cambria Math" panose="02040503050406030204" charset="0"/>
                              <a:cs typeface="Cambria Math" panose="02040503050406030204" charset="0"/>
                              <a:sym typeface="Montserrat" pitchFamily="2" charset="0"/>
                            </a:rPr>
                          </m:ctrlPr>
                        </m:naryPr>
                        <m:sub>
                          <m:r>
                            <a:rPr lang="en-US" altLang="zh-CN" sz="1400" i="1" dirty="0">
                              <a:solidFill>
                                <a:schemeClr val="bg1"/>
                              </a:solidFill>
                              <a:latin typeface="Cambria Math" panose="02040503050406030204" charset="0"/>
                              <a:cs typeface="Cambria Math" panose="02040503050406030204" charset="0"/>
                              <a:sym typeface="Montserrat" pitchFamily="2" charset="0"/>
                            </a:rPr>
                            <m:t>0</m:t>
                          </m:r>
                        </m:sub>
                        <m:sup>
                          <m:r>
                            <a:rPr lang="en-US" altLang="zh-CN" sz="1400" i="1" dirty="0">
                              <a:solidFill>
                                <a:schemeClr val="bg1"/>
                              </a:solidFill>
                              <a:latin typeface="Cambria Math" panose="02040503050406030204" charset="0"/>
                              <a:cs typeface="Cambria Math" panose="02040503050406030204" charset="0"/>
                              <a:sym typeface="Montserrat" pitchFamily="2" charset="0"/>
                            </a:rPr>
                            <m:t>3</m:t>
                          </m:r>
                        </m:sup>
                        <m:e>
                          <m:nary>
                            <m:naryPr>
                              <m:limLoc m:val="undOvr"/>
                              <m:ctrlPr>
                                <a:rPr lang="en-US" altLang="zh-CN" sz="1400" i="1" dirty="0">
                                  <a:solidFill>
                                    <a:schemeClr val="bg1"/>
                                  </a:solidFill>
                                  <a:latin typeface="Cambria Math" panose="02040503050406030204" charset="0"/>
                                  <a:cs typeface="Cambria Math" panose="02040503050406030204" charset="0"/>
                                  <a:sym typeface="Montserrat" pitchFamily="2" charset="0"/>
                                </a:rPr>
                              </m:ctrlPr>
                            </m:naryPr>
                            <m:sub>
                              <m:r>
                                <a:rPr lang="en-US" altLang="zh-CN" sz="1400" i="1" dirty="0">
                                  <a:solidFill>
                                    <a:schemeClr val="bg1"/>
                                  </a:solidFill>
                                  <a:latin typeface="Cambria Math" panose="02040503050406030204" charset="0"/>
                                  <a:cs typeface="Cambria Math" panose="02040503050406030204" charset="0"/>
                                  <a:sym typeface="Montserrat" pitchFamily="2" charset="0"/>
                                </a:rPr>
                                <m:t>1</m:t>
                              </m:r>
                            </m:sub>
                            <m:sup>
                              <m:r>
                                <a:rPr lang="en-US" altLang="zh-CN" sz="1400" i="1" dirty="0">
                                  <a:solidFill>
                                    <a:schemeClr val="bg1"/>
                                  </a:solidFill>
                                  <a:latin typeface="Cambria Math" panose="02040503050406030204" charset="0"/>
                                  <a:cs typeface="Cambria Math" panose="02040503050406030204" charset="0"/>
                                  <a:sym typeface="Montserrat" pitchFamily="2" charset="0"/>
                                </a:rPr>
                                <m:t>2</m:t>
                              </m:r>
                            </m:sup>
                            <m:e>
                              <m:r>
                                <a:rPr lang="en-US" altLang="zh-CN" sz="1400" i="1" dirty="0">
                                  <a:solidFill>
                                    <a:schemeClr val="bg1"/>
                                  </a:solidFill>
                                  <a:latin typeface="Cambria Math" panose="02040503050406030204" charset="0"/>
                                  <a:cs typeface="Cambria Math" panose="02040503050406030204" charset="0"/>
                                  <a:sym typeface="Montserrat" pitchFamily="2" charset="0"/>
                                </a:rPr>
                                <m:t>𝑥</m:t>
                              </m:r>
                              <m:r>
                                <a:rPr lang="en-US" altLang="zh-CN" sz="1400" i="1" dirty="0">
                                  <a:solidFill>
                                    <a:schemeClr val="bg1"/>
                                  </a:solidFill>
                                  <a:latin typeface="Cambria Math" panose="02040503050406030204" charset="0"/>
                                  <a:cs typeface="Cambria Math" panose="02040503050406030204" charset="0"/>
                                  <a:sym typeface="Montserrat" pitchFamily="2" charset="0"/>
                                </a:rPr>
                                <m:t>∗</m:t>
                              </m:r>
                              <m:r>
                                <a:rPr lang="en-US" altLang="zh-CN" sz="1400" i="1" dirty="0">
                                  <a:solidFill>
                                    <a:schemeClr val="bg1"/>
                                  </a:solidFill>
                                  <a:latin typeface="Cambria Math" panose="02040503050406030204" charset="0"/>
                                  <a:cs typeface="Cambria Math" panose="02040503050406030204" charset="0"/>
                                  <a:sym typeface="Montserrat" pitchFamily="2" charset="0"/>
                                </a:rPr>
                                <m:t>𝑦</m:t>
                              </m:r>
                              <m:r>
                                <a:rPr lang="en-US" altLang="zh-CN" sz="1400" i="1" dirty="0">
                                  <a:solidFill>
                                    <a:schemeClr val="bg1"/>
                                  </a:solidFill>
                                  <a:latin typeface="Cambria Math" panose="02040503050406030204" charset="0"/>
                                  <a:cs typeface="Cambria Math" panose="02040503050406030204" charset="0"/>
                                  <a:sym typeface="Montserrat" pitchFamily="2" charset="0"/>
                                </a:rPr>
                                <m:t> </m:t>
                              </m:r>
                              <m:r>
                                <a:rPr lang="en-US" altLang="zh-CN" sz="1400" i="1" dirty="0">
                                  <a:solidFill>
                                    <a:schemeClr val="bg1"/>
                                  </a:solidFill>
                                  <a:latin typeface="Cambria Math" panose="02040503050406030204" charset="0"/>
                                  <a:cs typeface="Cambria Math" panose="02040503050406030204" charset="0"/>
                                  <a:sym typeface="Montserrat" pitchFamily="2" charset="0"/>
                                </a:rPr>
                                <m:t>𝑑𝑥𝑑𝑦</m:t>
                              </m:r>
                            </m:e>
                          </m:nary>
                        </m:e>
                      </m:nary>
                    </m:oMath>
                  </a14:m>
                  <a:r>
                    <a:rPr lang="en-US" altLang="zh-CN" sz="1400" dirty="0">
                      <a:solidFill>
                        <a:schemeClr val="bg1"/>
                      </a:solidFill>
                      <a:latin typeface="Montserrat" pitchFamily="2" charset="0"/>
                      <a:sym typeface="Montserrat" pitchFamily="2" charset="0"/>
                    </a:rPr>
                    <a:t> </a:t>
                  </a:r>
                  <a:endParaRPr lang="en-US" altLang="zh-CN" sz="1400" dirty="0">
                    <a:solidFill>
                      <a:schemeClr val="bg1"/>
                    </a:solidFill>
                    <a:latin typeface="Montserrat" pitchFamily="2" charset="0"/>
                    <a:sym typeface="Montserrat" pitchFamily="2" charset="0"/>
                  </a:endParaRPr>
                </a:p>
              </p:txBody>
            </p:sp>
          </mc:Choice>
          <mc:Fallback>
            <p:sp>
              <p:nvSpPr>
                <p:cNvPr id="77" name="文本框 76"/>
                <p:cNvSpPr txBox="1">
                  <a:spLocks noRot="1" noChangeAspect="1" noMove="1" noResize="1" noEditPoints="1" noAdjustHandles="1" noChangeArrowheads="1" noChangeShapeType="1" noTextEdit="1"/>
                </p:cNvSpPr>
                <p:nvPr/>
              </p:nvSpPr>
              <p:spPr>
                <a:xfrm>
                  <a:off x="6226784" y="4280292"/>
                  <a:ext cx="2789916" cy="845185"/>
                </a:xfrm>
                <a:prstGeom prst="rect">
                  <a:avLst/>
                </a:prstGeom>
                <a:blipFill rotWithShape="1">
                  <a:blip r:embed="rId3"/>
                </a:blipFill>
              </p:spPr>
              <p:txBody>
                <a:bodyPr/>
                <a:lstStyle/>
                <a:p>
                  <a:r>
                    <a:rPr lang="en-US" altLang="en-US">
                      <a:noFill/>
                    </a:rPr>
                    <a:t> </a:t>
                  </a:r>
                </a:p>
              </p:txBody>
            </p:sp>
          </mc:Fallback>
        </mc:AlternateContent>
        <p:sp>
          <p:nvSpPr>
            <p:cNvPr id="78" name="文本框 77"/>
            <p:cNvSpPr txBox="1"/>
            <p:nvPr/>
          </p:nvSpPr>
          <p:spPr>
            <a:xfrm>
              <a:off x="6337231" y="3930843"/>
              <a:ext cx="2835275" cy="368300"/>
            </a:xfrm>
            <a:prstGeom prst="rect">
              <a:avLst/>
            </a:prstGeom>
            <a:noFill/>
          </p:spPr>
          <p:txBody>
            <a:bodyPr wrap="square" rtlCol="0">
              <a:spAutoFit/>
            </a:bodyPr>
            <a:lstStyle/>
            <a:p>
              <a:r>
                <a:rPr lang="en-US" altLang="zh-CN" b="1" dirty="0">
                  <a:solidFill>
                    <a:schemeClr val="bg1"/>
                  </a:solidFill>
                  <a:latin typeface="Montserrat" pitchFamily="2" charset="0"/>
                  <a:ea typeface="Microsoft YaHei" panose="020B0503020204020204" pitchFamily="34" charset="-122"/>
                  <a:sym typeface="Montserrat" pitchFamily="2" charset="0"/>
                </a:rPr>
                <a:t>Tích phân đa biến</a:t>
              </a:r>
              <a:endParaRPr lang="zh-CN" altLang="en-US" b="1" dirty="0">
                <a:solidFill>
                  <a:schemeClr val="bg1"/>
                </a:solidFill>
                <a:latin typeface="Montserrat" pitchFamily="2" charset="0"/>
                <a:ea typeface="Microsoft YaHei" panose="020B0503020204020204" pitchFamily="34" charset="-122"/>
                <a:sym typeface="Montserrat" pitchFamily="2" charset="0"/>
              </a:endParaRPr>
            </a:p>
          </p:txBody>
        </p:sp>
        <p:grpSp>
          <p:nvGrpSpPr>
            <p:cNvPr id="79" name="组合 78"/>
            <p:cNvGrpSpPr/>
            <p:nvPr/>
          </p:nvGrpSpPr>
          <p:grpSpPr>
            <a:xfrm>
              <a:off x="4904480" y="3922827"/>
              <a:ext cx="1169144" cy="1212325"/>
              <a:chOff x="5038911" y="2301390"/>
              <a:chExt cx="1169144" cy="1212325"/>
            </a:xfrm>
          </p:grpSpPr>
          <p:sp>
            <p:nvSpPr>
              <p:cNvPr id="80" name="文本框 79"/>
              <p:cNvSpPr txBox="1"/>
              <p:nvPr/>
            </p:nvSpPr>
            <p:spPr>
              <a:xfrm>
                <a:off x="5083871" y="2508415"/>
                <a:ext cx="961396" cy="706755"/>
              </a:xfrm>
              <a:prstGeom prst="rect">
                <a:avLst/>
              </a:prstGeom>
              <a:noFill/>
              <a:effectLst/>
            </p:spPr>
            <p:txBody>
              <a:bodyPr wrap="square" rtlCol="0">
                <a:spAutoFit/>
              </a:bodyPr>
              <a:lstStyle/>
              <a:p>
                <a:pPr algn="ctr"/>
                <a:r>
                  <a:rPr lang="en-US" altLang="zh-CN" sz="4000" b="1" dirty="0">
                    <a:solidFill>
                      <a:schemeClr val="accent2"/>
                    </a:solidFill>
                    <a:latin typeface="Montserrat" pitchFamily="2" charset="0"/>
                    <a:ea typeface="Microsoft YaHei" panose="020B0503020204020204" pitchFamily="34" charset="-122"/>
                    <a:sym typeface="Montserrat" pitchFamily="2" charset="0"/>
                  </a:rPr>
                  <a:t>03</a:t>
                </a:r>
                <a:endParaRPr lang="en-US" altLang="zh-CN" sz="4000" b="1" dirty="0">
                  <a:solidFill>
                    <a:schemeClr val="accent2"/>
                  </a:solidFill>
                  <a:latin typeface="Montserrat" pitchFamily="2" charset="0"/>
                  <a:ea typeface="Microsoft YaHei" panose="020B0503020204020204" pitchFamily="34" charset="-122"/>
                  <a:sym typeface="Montserrat" pitchFamily="2" charset="0"/>
                </a:endParaRPr>
              </a:p>
            </p:txBody>
          </p:sp>
          <p:sp>
            <p:nvSpPr>
              <p:cNvPr id="81" name="弧形 80"/>
              <p:cNvSpPr/>
              <p:nvPr/>
            </p:nvSpPr>
            <p:spPr>
              <a:xfrm>
                <a:off x="5184598" y="2455333"/>
                <a:ext cx="860625" cy="860625"/>
              </a:xfrm>
              <a:prstGeom prst="arc">
                <a:avLst>
                  <a:gd name="adj1" fmla="val 16200000"/>
                  <a:gd name="adj2" fmla="val 7440614"/>
                </a:avLst>
              </a:prstGeom>
              <a:ln w="66675" cmpd="thickThin">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2" name="弧形 81"/>
              <p:cNvSpPr/>
              <p:nvPr/>
            </p:nvSpPr>
            <p:spPr>
              <a:xfrm rot="15824097">
                <a:off x="5056055" y="2301390"/>
                <a:ext cx="1152000" cy="1152000"/>
              </a:xfrm>
              <a:prstGeom prst="arc">
                <a:avLst>
                  <a:gd name="adj1" fmla="val 12791982"/>
                  <a:gd name="adj2" fmla="val 5003039"/>
                </a:avLst>
              </a:prstGeom>
              <a:ln w="104775" cmpd="tri">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3" name="弧形 82"/>
              <p:cNvSpPr/>
              <p:nvPr/>
            </p:nvSpPr>
            <p:spPr>
              <a:xfrm rot="10800000">
                <a:off x="5038911" y="2361715"/>
                <a:ext cx="1152000" cy="1152000"/>
              </a:xfrm>
              <a:prstGeom prst="arc">
                <a:avLst>
                  <a:gd name="adj1" fmla="val 10938659"/>
                  <a:gd name="adj2" fmla="val 16695263"/>
                </a:avLst>
              </a:prstGeom>
              <a:ln w="73025" cmpd="thinThick">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84" name="文本框 83"/>
                <p:cNvSpPr txBox="1"/>
                <p:nvPr/>
              </p:nvSpPr>
              <p:spPr>
                <a:xfrm>
                  <a:off x="7699057" y="2174981"/>
                  <a:ext cx="2789916" cy="1146810"/>
                </a:xfrm>
                <a:prstGeom prst="rect">
                  <a:avLst/>
                </a:prstGeom>
                <a:noFill/>
              </p:spPr>
              <p:txBody>
                <a:bodyPr wrap="square" rtlCol="0">
                  <a:spAutoFit/>
                </a:bodyPr>
                <a:lstStyle/>
                <a:p>
                  <a:r>
                    <a:rPr lang="en-US" altLang="en-US" sz="1400" dirty="0">
                      <a:solidFill>
                        <a:schemeClr val="bg1"/>
                      </a:solidFill>
                      <a:latin typeface="Montserrat" pitchFamily="2" charset="0"/>
                      <a:sym typeface="Montserrat" pitchFamily="2" charset="0"/>
                    </a:rPr>
                    <a:t>Tích phân bất </a:t>
                  </a:r>
                  <a:r>
                    <a:rPr lang="en-US" altLang="en-US" sz="1400" dirty="0">
                      <a:solidFill>
                        <a:schemeClr val="bg1"/>
                      </a:solidFill>
                      <a:latin typeface="Montserrat" pitchFamily="2" charset="0"/>
                      <a:sym typeface="Montserrat" pitchFamily="2" charset="0"/>
                    </a:rPr>
                    <a:t>đ</a:t>
                  </a:r>
                  <a:r>
                    <a:rPr lang="en-US" altLang="en-US" sz="1400" dirty="0">
                      <a:solidFill>
                        <a:schemeClr val="bg1"/>
                      </a:solidFill>
                      <a:latin typeface="Montserrat" pitchFamily="2" charset="0"/>
                      <a:sym typeface="Montserrat" pitchFamily="2" charset="0"/>
                    </a:rPr>
                    <a:t>ịnh là phép tính tích phân không có giới hạn. Ví dụ:</a:t>
                  </a:r>
                  <a:endParaRPr lang="en-US" altLang="en-US" sz="1400" dirty="0">
                    <a:solidFill>
                      <a:schemeClr val="bg1"/>
                    </a:solidFill>
                    <a:latin typeface="Montserrat" pitchFamily="2" charset="0"/>
                    <a:sym typeface="Montserrat" pitchFamily="2" charset="0"/>
                  </a:endParaRPr>
                </a:p>
                <a:p>
                  <a14:m>
                    <m:oMathPara xmlns:m="http://schemas.openxmlformats.org/officeDocument/2006/math">
                      <m:oMathParaPr>
                        <m:jc m:val="centerGroup"/>
                      </m:oMathParaPr>
                      <m:oMath xmlns:m="http://schemas.openxmlformats.org/officeDocument/2006/math">
                        <m:nary>
                          <m:naryPr>
                            <m:limLoc m:val="undOvr"/>
                            <m:subHide m:val="on"/>
                            <m:supHide m:val="on"/>
                            <m:ctrlPr>
                              <a:rPr lang="en-US" altLang="en-US" sz="1400" i="1" dirty="0">
                                <a:solidFill>
                                  <a:schemeClr val="bg1"/>
                                </a:solidFill>
                                <a:latin typeface="Cambria Math" panose="02040503050406030204" charset="0"/>
                                <a:cs typeface="Cambria Math" panose="02040503050406030204" charset="0"/>
                                <a:sym typeface="Montserrat" pitchFamily="2" charset="0"/>
                              </a:rPr>
                            </m:ctrlPr>
                          </m:naryPr>
                          <m:sub/>
                          <m:sup/>
                          <m:e>
                            <m:sSup>
                              <m:sSupPr>
                                <m:ctrlPr>
                                  <a:rPr lang="en-US" altLang="en-US" sz="1400" i="1" dirty="0">
                                    <a:solidFill>
                                      <a:schemeClr val="bg1"/>
                                    </a:solidFill>
                                    <a:latin typeface="Cambria Math" panose="02040503050406030204" charset="0"/>
                                    <a:cs typeface="Cambria Math" panose="02040503050406030204" charset="0"/>
                                    <a:sym typeface="Montserrat" pitchFamily="2" charset="0"/>
                                  </a:rPr>
                                </m:ctrlPr>
                              </m:sSupPr>
                              <m:e>
                                <m:r>
                                  <a:rPr lang="en-US" altLang="en-US" sz="1400" i="1" dirty="0">
                                    <a:solidFill>
                                      <a:schemeClr val="bg1"/>
                                    </a:solidFill>
                                    <a:latin typeface="Cambria Math" panose="02040503050406030204" charset="0"/>
                                    <a:cs typeface="Cambria Math" panose="02040503050406030204" charset="0"/>
                                    <a:sym typeface="Montserrat" pitchFamily="2" charset="0"/>
                                  </a:rPr>
                                  <m:t>𝑥</m:t>
                                </m:r>
                              </m:e>
                              <m:sup>
                                <m:r>
                                  <a:rPr lang="en-US" altLang="en-US" sz="1400" i="1" dirty="0">
                                    <a:solidFill>
                                      <a:schemeClr val="bg1"/>
                                    </a:solidFill>
                                    <a:latin typeface="Cambria Math" panose="02040503050406030204" charset="0"/>
                                    <a:cs typeface="Cambria Math" panose="02040503050406030204" charset="0"/>
                                    <a:sym typeface="Montserrat" pitchFamily="2" charset="0"/>
                                  </a:rPr>
                                  <m:t>2</m:t>
                                </m:r>
                              </m:sup>
                            </m:sSup>
                          </m:e>
                        </m:nary>
                        <m:r>
                          <a:rPr lang="en-US" altLang="en-US" sz="1400" i="1" dirty="0">
                            <a:solidFill>
                              <a:schemeClr val="bg1"/>
                            </a:solidFill>
                            <a:latin typeface="Cambria Math" panose="02040503050406030204" charset="0"/>
                            <a:cs typeface="Cambria Math" panose="02040503050406030204" charset="0"/>
                            <a:sym typeface="Montserrat" pitchFamily="2" charset="0"/>
                          </a:rPr>
                          <m:t>𝑑𝑥</m:t>
                        </m:r>
                      </m:oMath>
                    </m:oMathPara>
                  </a14:m>
                  <a:endParaRPr lang="en-US" altLang="en-US" sz="1400" dirty="0">
                    <a:solidFill>
                      <a:schemeClr val="bg1"/>
                    </a:solidFill>
                    <a:latin typeface="Montserrat" pitchFamily="2" charset="0"/>
                    <a:sym typeface="Montserrat" pitchFamily="2" charset="0"/>
                  </a:endParaRPr>
                </a:p>
              </p:txBody>
            </p:sp>
          </mc:Choice>
          <mc:Fallback>
            <p:sp>
              <p:nvSpPr>
                <p:cNvPr id="84" name="文本框 83"/>
                <p:cNvSpPr txBox="1">
                  <a:spLocks noRot="1" noChangeAspect="1" noMove="1" noResize="1" noEditPoints="1" noAdjustHandles="1" noChangeArrowheads="1" noChangeShapeType="1" noTextEdit="1"/>
                </p:cNvSpPr>
                <p:nvPr/>
              </p:nvSpPr>
              <p:spPr>
                <a:xfrm>
                  <a:off x="7699057" y="2174981"/>
                  <a:ext cx="2789916" cy="1146810"/>
                </a:xfrm>
                <a:prstGeom prst="rect">
                  <a:avLst/>
                </a:prstGeom>
                <a:blipFill rotWithShape="1">
                  <a:blip r:embed="rId4"/>
                </a:blipFill>
              </p:spPr>
              <p:txBody>
                <a:bodyPr/>
                <a:lstStyle/>
                <a:p>
                  <a:r>
                    <a:rPr lang="en-US" altLang="en-US">
                      <a:noFill/>
                    </a:rPr>
                    <a:t> </a:t>
                  </a:r>
                </a:p>
              </p:txBody>
            </p:sp>
          </mc:Fallback>
        </mc:AlternateContent>
        <p:sp>
          <p:nvSpPr>
            <p:cNvPr id="85" name="文本框 84"/>
            <p:cNvSpPr txBox="1"/>
            <p:nvPr/>
          </p:nvSpPr>
          <p:spPr>
            <a:xfrm>
              <a:off x="7699306" y="1825818"/>
              <a:ext cx="3213735" cy="368300"/>
            </a:xfrm>
            <a:prstGeom prst="rect">
              <a:avLst/>
            </a:prstGeom>
            <a:noFill/>
          </p:spPr>
          <p:txBody>
            <a:bodyPr wrap="square" rtlCol="0">
              <a:spAutoFit/>
            </a:bodyPr>
            <a:lstStyle/>
            <a:p>
              <a:r>
                <a:rPr lang="en-US" altLang="zh-CN" b="1" dirty="0">
                  <a:solidFill>
                    <a:schemeClr val="bg1"/>
                  </a:solidFill>
                  <a:latin typeface="Montserrat" pitchFamily="2" charset="0"/>
                  <a:ea typeface="Microsoft YaHei" panose="020B0503020204020204" pitchFamily="34" charset="-122"/>
                  <a:sym typeface="Montserrat" pitchFamily="2" charset="0"/>
                </a:rPr>
                <a:t>Tích phân bất định</a:t>
              </a:r>
              <a:endParaRPr lang="zh-CN" altLang="en-US" b="1" dirty="0">
                <a:solidFill>
                  <a:schemeClr val="bg1"/>
                </a:solidFill>
                <a:latin typeface="Montserrat" pitchFamily="2" charset="0"/>
                <a:ea typeface="Microsoft YaHei" panose="020B0503020204020204" pitchFamily="34" charset="-122"/>
                <a:sym typeface="Montserrat" pitchFamily="2" charset="0"/>
              </a:endParaRPr>
            </a:p>
          </p:txBody>
        </p:sp>
        <p:grpSp>
          <p:nvGrpSpPr>
            <p:cNvPr id="86" name="组合 85"/>
            <p:cNvGrpSpPr/>
            <p:nvPr/>
          </p:nvGrpSpPr>
          <p:grpSpPr>
            <a:xfrm>
              <a:off x="6319126" y="1825771"/>
              <a:ext cx="1201372" cy="1152000"/>
              <a:chOff x="2097114" y="2309645"/>
              <a:chExt cx="1201372" cy="1152000"/>
            </a:xfrm>
          </p:grpSpPr>
          <p:sp>
            <p:nvSpPr>
              <p:cNvPr id="87" name="文本框 86"/>
              <p:cNvSpPr txBox="1"/>
              <p:nvPr/>
            </p:nvSpPr>
            <p:spPr>
              <a:xfrm>
                <a:off x="2097114" y="2473528"/>
                <a:ext cx="1078222" cy="706755"/>
              </a:xfrm>
              <a:prstGeom prst="rect">
                <a:avLst/>
              </a:prstGeom>
              <a:noFill/>
              <a:effectLst/>
            </p:spPr>
            <p:txBody>
              <a:bodyPr wrap="square" rtlCol="0">
                <a:spAutoFit/>
              </a:bodyPr>
              <a:lstStyle/>
              <a:p>
                <a:pPr algn="ctr"/>
                <a:r>
                  <a:rPr lang="en-US" altLang="zh-CN" sz="4000" b="1" dirty="0">
                    <a:solidFill>
                      <a:schemeClr val="accent2"/>
                    </a:solidFill>
                    <a:latin typeface="Montserrat" pitchFamily="2" charset="0"/>
                    <a:ea typeface="Microsoft YaHei" panose="020B0503020204020204" pitchFamily="34" charset="-122"/>
                    <a:sym typeface="Montserrat" pitchFamily="2" charset="0"/>
                  </a:rPr>
                  <a:t>02</a:t>
                </a:r>
                <a:endParaRPr lang="en-US" altLang="zh-CN" sz="4000" b="1" dirty="0">
                  <a:solidFill>
                    <a:schemeClr val="accent2"/>
                  </a:solidFill>
                  <a:latin typeface="Montserrat" pitchFamily="2" charset="0"/>
                  <a:ea typeface="Microsoft YaHei" panose="020B0503020204020204" pitchFamily="34" charset="-122"/>
                  <a:sym typeface="Montserrat" pitchFamily="2" charset="0"/>
                </a:endParaRPr>
              </a:p>
            </p:txBody>
          </p:sp>
          <p:sp>
            <p:nvSpPr>
              <p:cNvPr id="88" name="弧形 87"/>
              <p:cNvSpPr/>
              <p:nvPr/>
            </p:nvSpPr>
            <p:spPr>
              <a:xfrm>
                <a:off x="2292173" y="2455333"/>
                <a:ext cx="860625" cy="860625"/>
              </a:xfrm>
              <a:prstGeom prst="arc">
                <a:avLst>
                  <a:gd name="adj1" fmla="val 16200000"/>
                  <a:gd name="adj2" fmla="val 7440614"/>
                </a:avLst>
              </a:prstGeom>
              <a:ln w="66675" cmpd="thickThin">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9" name="弧形 88"/>
              <p:cNvSpPr/>
              <p:nvPr/>
            </p:nvSpPr>
            <p:spPr>
              <a:xfrm rot="15824097">
                <a:off x="2146485" y="2309645"/>
                <a:ext cx="1152000" cy="1152000"/>
              </a:xfrm>
              <a:prstGeom prst="arc">
                <a:avLst>
                  <a:gd name="adj1" fmla="val 12791982"/>
                  <a:gd name="adj2" fmla="val 5003039"/>
                </a:avLst>
              </a:prstGeom>
              <a:ln w="104775" cmpd="tri">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0" name="弧形 89"/>
              <p:cNvSpPr/>
              <p:nvPr/>
            </p:nvSpPr>
            <p:spPr>
              <a:xfrm rot="10800000">
                <a:off x="2146486" y="2309645"/>
                <a:ext cx="1152000" cy="1152000"/>
              </a:xfrm>
              <a:prstGeom prst="arc">
                <a:avLst>
                  <a:gd name="adj1" fmla="val 10938659"/>
                  <a:gd name="adj2" fmla="val 16695263"/>
                </a:avLst>
              </a:prstGeom>
              <a:ln w="73025" cmpd="thinThick">
                <a:solidFill>
                  <a:schemeClr val="accent2"/>
                </a:solidFill>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b="15742"/>
          <a:stretch>
            <a:fillRect/>
          </a:stretch>
        </p:blipFill>
        <p:spPr>
          <a:xfrm>
            <a:off x="0" y="-1"/>
            <a:ext cx="12192000" cy="6858001"/>
          </a:xfrm>
          <a:prstGeom prst="rect">
            <a:avLst/>
          </a:prstGeom>
        </p:spPr>
      </p:pic>
      <p:sp>
        <p:nvSpPr>
          <p:cNvPr id="9" name="矩形 8"/>
          <p:cNvSpPr/>
          <p:nvPr/>
        </p:nvSpPr>
        <p:spPr>
          <a:xfrm>
            <a:off x="0" y="151764"/>
            <a:ext cx="12192000" cy="6858001"/>
          </a:xfrm>
          <a:prstGeom prst="rect">
            <a:avLst/>
          </a:prstGeom>
          <a:solidFill>
            <a:srgbClr val="0F243B">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986086" y="965393"/>
            <a:ext cx="10133138" cy="4966778"/>
            <a:chOff x="1001326" y="919673"/>
            <a:chExt cx="10133138" cy="4966778"/>
          </a:xfrm>
        </p:grpSpPr>
        <p:grpSp>
          <p:nvGrpSpPr>
            <p:cNvPr id="21" name="组合 20"/>
            <p:cNvGrpSpPr/>
            <p:nvPr/>
          </p:nvGrpSpPr>
          <p:grpSpPr>
            <a:xfrm rot="16200000" flipH="1" flipV="1">
              <a:off x="702983" y="1220290"/>
              <a:ext cx="4964503" cy="4367818"/>
              <a:chOff x="1984881" y="-1444960"/>
              <a:chExt cx="8347386" cy="6232853"/>
            </a:xfrm>
            <a:solidFill>
              <a:srgbClr val="00D5DF"/>
            </a:solidFill>
          </p:grpSpPr>
          <p:cxnSp>
            <p:nvCxnSpPr>
              <p:cNvPr id="22" name="直接连接符 21"/>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25" name="平行四边形 24"/>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5400000" flipV="1">
              <a:off x="6468303" y="1218015"/>
              <a:ext cx="4964503" cy="4367818"/>
              <a:chOff x="1984881" y="-1444960"/>
              <a:chExt cx="8347386" cy="6232853"/>
            </a:xfrm>
            <a:solidFill>
              <a:srgbClr val="00D5DF"/>
            </a:solidFill>
          </p:grpSpPr>
          <p:cxnSp>
            <p:nvCxnSpPr>
              <p:cNvPr id="35" name="直接连接符 34"/>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38" name="平行四边形 37"/>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sp>
        <p:nvSpPr>
          <p:cNvPr id="4" name="Text Box 3"/>
          <p:cNvSpPr txBox="1"/>
          <p:nvPr/>
        </p:nvSpPr>
        <p:spPr>
          <a:xfrm>
            <a:off x="1780540" y="1361440"/>
            <a:ext cx="8804910" cy="1753235"/>
          </a:xfrm>
          <a:prstGeom prst="rect">
            <a:avLst/>
          </a:prstGeom>
          <a:noFill/>
          <a:ln w="12700">
            <a:solidFill>
              <a:schemeClr val="bg1"/>
            </a:solidFill>
          </a:ln>
        </p:spPr>
        <p:txBody>
          <a:bodyPr wrap="square" rtlCol="0">
            <a:spAutoFit/>
          </a:bodyPr>
          <a:p>
            <a:r>
              <a:rPr lang="en-US">
                <a:solidFill>
                  <a:schemeClr val="bg1"/>
                </a:solidFill>
                <a:latin typeface="Times New Roman" panose="02020603050405020304" pitchFamily="18" charset="0"/>
                <a:cs typeface="Times New Roman" panose="02020603050405020304" pitchFamily="18" charset="0"/>
              </a:rPr>
              <a:t>ỨNG DỤNG CỦA GIẢI TÍCH TÍCH PHÂN:</a:t>
            </a:r>
            <a:endParaRPr lang="en-US">
              <a:solidFill>
                <a:schemeClr val="bg1"/>
              </a:solidFill>
              <a:latin typeface="Times New Roman" panose="02020603050405020304" pitchFamily="18" charset="0"/>
              <a:cs typeface="Times New Roman" panose="02020603050405020304" pitchFamily="18" charset="0"/>
            </a:endParaRPr>
          </a:p>
          <a:p>
            <a:r>
              <a:rPr lang="en-US">
                <a:solidFill>
                  <a:schemeClr val="bg1"/>
                </a:solidFill>
                <a:latin typeface="Times New Roman" panose="02020603050405020304" pitchFamily="18" charset="0"/>
                <a:cs typeface="Times New Roman" panose="02020603050405020304" pitchFamily="18" charset="0"/>
              </a:rPr>
              <a:t>1. Trong thực tiễn, </a:t>
            </a:r>
            <a:r>
              <a:rPr lang="en-US" altLang="en-US">
                <a:solidFill>
                  <a:schemeClr val="bg1"/>
                </a:solidFill>
                <a:latin typeface="Times New Roman" panose="02020603050405020304" pitchFamily="18" charset="0"/>
                <a:cs typeface="Times New Roman" panose="02020603050405020304" pitchFamily="18" charset="0"/>
              </a:rPr>
              <a:t>giải tích tích phân giúp ta tính </a:t>
            </a:r>
            <a:r>
              <a:rPr lang="en-US" altLang="en-US">
                <a:solidFill>
                  <a:schemeClr val="bg1"/>
                </a:solidFill>
                <a:latin typeface="Times New Roman" panose="02020603050405020304" pitchFamily="18" charset="0"/>
                <a:cs typeface="Times New Roman" panose="02020603050405020304" pitchFamily="18" charset="0"/>
              </a:rPr>
              <a:t>đư</a:t>
            </a:r>
            <a:r>
              <a:rPr lang="en-US" altLang="en-US">
                <a:solidFill>
                  <a:schemeClr val="bg1"/>
                </a:solidFill>
                <a:latin typeface="Times New Roman" panose="02020603050405020304" pitchFamily="18" charset="0"/>
                <a:cs typeface="Times New Roman" panose="02020603050405020304" pitchFamily="18" charset="0"/>
              </a:rPr>
              <a:t>ợc rất nhiều các hình phức tạp khác miễn là chúng ta biết </a:t>
            </a:r>
            <a:r>
              <a:rPr lang="en-US" altLang="en-US">
                <a:solidFill>
                  <a:schemeClr val="bg1"/>
                </a:solidFill>
                <a:latin typeface="Times New Roman" panose="02020603050405020304" pitchFamily="18" charset="0"/>
                <a:cs typeface="Times New Roman" panose="02020603050405020304" pitchFamily="18" charset="0"/>
              </a:rPr>
              <a:t>đư</a:t>
            </a:r>
            <a:r>
              <a:rPr lang="en-US" altLang="en-US">
                <a:solidFill>
                  <a:schemeClr val="bg1"/>
                </a:solidFill>
                <a:latin typeface="Times New Roman" panose="02020603050405020304" pitchFamily="18" charset="0"/>
                <a:cs typeface="Times New Roman" panose="02020603050405020304" pitchFamily="18" charset="0"/>
              </a:rPr>
              <a:t>ợc ph</a:t>
            </a:r>
            <a:r>
              <a:rPr lang="en-US" altLang="en-US">
                <a:solidFill>
                  <a:schemeClr val="bg1"/>
                </a:solidFill>
                <a:latin typeface="Times New Roman" panose="02020603050405020304" pitchFamily="18" charset="0"/>
                <a:cs typeface="Times New Roman" panose="02020603050405020304" pitchFamily="18" charset="0"/>
              </a:rPr>
              <a:t>ư</a:t>
            </a:r>
            <a:r>
              <a:rPr lang="en-US" altLang="en-US">
                <a:solidFill>
                  <a:schemeClr val="bg1"/>
                </a:solidFill>
                <a:latin typeface="Times New Roman" panose="02020603050405020304" pitchFamily="18" charset="0"/>
                <a:cs typeface="Times New Roman" panose="02020603050405020304" pitchFamily="18" charset="0"/>
              </a:rPr>
              <a:t>ơng trình t</a:t>
            </a:r>
            <a:r>
              <a:rPr lang="en-US" altLang="en-US">
                <a:solidFill>
                  <a:schemeClr val="bg1"/>
                </a:solidFill>
                <a:latin typeface="Times New Roman" panose="02020603050405020304" pitchFamily="18" charset="0"/>
                <a:cs typeface="Times New Roman" panose="02020603050405020304" pitchFamily="18" charset="0"/>
              </a:rPr>
              <a:t>ư</a:t>
            </a:r>
            <a:r>
              <a:rPr lang="en-US" altLang="en-US">
                <a:solidFill>
                  <a:schemeClr val="bg1"/>
                </a:solidFill>
                <a:latin typeface="Times New Roman" panose="02020603050405020304" pitchFamily="18" charset="0"/>
                <a:cs typeface="Times New Roman" panose="02020603050405020304" pitchFamily="18" charset="0"/>
              </a:rPr>
              <a:t>ờng minh của chúng.</a:t>
            </a:r>
            <a:endParaRPr lang="en-US" altLang="en-US">
              <a:solidFill>
                <a:schemeClr val="bg1"/>
              </a:solidFill>
              <a:latin typeface="Times New Roman" panose="02020603050405020304" pitchFamily="18" charset="0"/>
              <a:cs typeface="Times New Roman" panose="02020603050405020304" pitchFamily="18" charset="0"/>
            </a:endParaRPr>
          </a:p>
          <a:p>
            <a:r>
              <a:rPr lang="en-US">
                <a:solidFill>
                  <a:schemeClr val="bg1"/>
                </a:solidFill>
                <a:latin typeface="Times New Roman" panose="02020603050405020304" pitchFamily="18" charset="0"/>
                <a:cs typeface="Times New Roman" panose="02020603050405020304" pitchFamily="18" charset="0"/>
              </a:rPr>
              <a:t>2. </a:t>
            </a:r>
            <a:r>
              <a:rPr lang="en-US" altLang="en-US">
                <a:solidFill>
                  <a:schemeClr val="bg1"/>
                </a:solidFill>
                <a:latin typeface="Times New Roman" panose="02020603050405020304" pitchFamily="18" charset="0"/>
                <a:cs typeface="Times New Roman" panose="02020603050405020304" pitchFamily="18" charset="0"/>
                <a:sym typeface="+mn-ea"/>
              </a:rPr>
              <a:t> Ngoài ra giải tích tích phân còn được dùng để xác định phân phối xác suất của biến và tính toán xác suất của các sự kiện trên một miền xác định dựa trên phân phối xác suất.</a:t>
            </a:r>
            <a:r>
              <a:rPr lang="en-US">
                <a:solidFill>
                  <a:schemeClr val="bg1"/>
                </a:solidFill>
                <a:latin typeface="Times New Roman" panose="02020603050405020304" pitchFamily="18" charset="0"/>
                <a:cs typeface="Times New Roman" panose="02020603050405020304" pitchFamily="18" charset="0"/>
                <a:sym typeface="+mn-ea"/>
              </a:rPr>
              <a:t> </a:t>
            </a:r>
            <a:endParaRPr lang="en-US">
              <a:solidFill>
                <a:schemeClr val="bg1"/>
              </a:solidFill>
              <a:latin typeface="Times New Roman" panose="02020603050405020304" pitchFamily="18" charset="0"/>
              <a:cs typeface="Times New Roman" panose="02020603050405020304" pitchFamily="18" charset="0"/>
            </a:endParaRPr>
          </a:p>
          <a:p>
            <a:endParaRPr lang="en-US">
              <a:solidFill>
                <a:schemeClr val="bg1"/>
              </a:solidFill>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063923" y="3599220"/>
            <a:ext cx="3559887" cy="1869933"/>
            <a:chOff x="1050213" y="1545630"/>
            <a:chExt cx="6635307" cy="3485385"/>
          </a:xfrm>
        </p:grpSpPr>
        <p:grpSp>
          <p:nvGrpSpPr>
            <p:cNvPr id="10" name="组合 27"/>
            <p:cNvGrpSpPr/>
            <p:nvPr/>
          </p:nvGrpSpPr>
          <p:grpSpPr>
            <a:xfrm rot="5400000" flipV="1">
              <a:off x="4594651" y="1940146"/>
              <a:ext cx="3485385" cy="2696353"/>
              <a:chOff x="1984881" y="-1444960"/>
              <a:chExt cx="8347386" cy="6232853"/>
            </a:xfrm>
            <a:solidFill>
              <a:srgbClr val="00D5DF"/>
            </a:solidFill>
          </p:grpSpPr>
          <p:cxnSp>
            <p:nvCxnSpPr>
              <p:cNvPr id="11" name="直接连接符 40"/>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2" name="直接连接符 41"/>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3" name="直接连接符 42"/>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14" name="平行四边形 43"/>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44"/>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6" name="直接连接符 45"/>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7" name="直接连接符 46"/>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8" name="直接连接符 47"/>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9" name="直接连接符 49"/>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16200000" flipH="1" flipV="1">
              <a:off x="655697" y="1940146"/>
              <a:ext cx="3485385" cy="2696353"/>
              <a:chOff x="1984881" y="-1444960"/>
              <a:chExt cx="8347386" cy="6232853"/>
            </a:xfrm>
            <a:solidFill>
              <a:srgbClr val="00D5DF"/>
            </a:solidFill>
          </p:grpSpPr>
          <p:cxnSp>
            <p:nvCxnSpPr>
              <p:cNvPr id="52" name="直接连接符 51"/>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55" name="平行四边形 54"/>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6" name="直接连接符 55"/>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pic>
        <p:nvPicPr>
          <p:cNvPr id="139" name="图片 138"/>
          <p:cNvPicPr>
            <a:picLocks noChangeAspect="1"/>
          </p:cNvPicPr>
          <p:nvPr/>
        </p:nvPicPr>
        <p:blipFill rotWithShape="1">
          <a:blip r:embed="rId2">
            <a:extLst>
              <a:ext uri="{28A0092B-C50C-407E-A947-70E740481C1C}">
                <a14:useLocalDpi xmlns:a14="http://schemas.microsoft.com/office/drawing/2010/main" val="0"/>
              </a:ext>
            </a:extLst>
          </a:blip>
          <a:srcRect b="25469"/>
          <a:stretch>
            <a:fillRect/>
          </a:stretch>
        </p:blipFill>
        <p:spPr>
          <a:xfrm>
            <a:off x="4276420" y="3748985"/>
            <a:ext cx="3097723" cy="15412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duotone>
              <a:prstClr val="black"/>
              <a:schemeClr val="accent5">
                <a:tint val="45000"/>
                <a:satMod val="400000"/>
              </a:schemeClr>
            </a:duotone>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rcRect l="11111"/>
          <a:stretch>
            <a:fillRect/>
          </a:stretch>
        </p:blipFill>
        <p:spPr>
          <a:xfrm>
            <a:off x="0" y="0"/>
            <a:ext cx="12192000" cy="6858000"/>
          </a:xfrm>
          <a:prstGeom prst="rect">
            <a:avLst/>
          </a:prstGeom>
        </p:spPr>
      </p:pic>
      <p:grpSp>
        <p:nvGrpSpPr>
          <p:cNvPr id="2" name="组合 1"/>
          <p:cNvGrpSpPr/>
          <p:nvPr/>
        </p:nvGrpSpPr>
        <p:grpSpPr>
          <a:xfrm>
            <a:off x="1747310" y="1686307"/>
            <a:ext cx="8890908" cy="3485385"/>
            <a:chOff x="1747310" y="1686307"/>
            <a:chExt cx="8890908" cy="3485385"/>
          </a:xfrm>
        </p:grpSpPr>
        <p:grpSp>
          <p:nvGrpSpPr>
            <p:cNvPr id="8" name="组合 7"/>
            <p:cNvGrpSpPr/>
            <p:nvPr/>
          </p:nvGrpSpPr>
          <p:grpSpPr>
            <a:xfrm rot="16200000" flipH="1" flipV="1">
              <a:off x="1352794" y="2080823"/>
              <a:ext cx="3485385" cy="2696353"/>
              <a:chOff x="1984881" y="-1444960"/>
              <a:chExt cx="8347386" cy="6232853"/>
            </a:xfrm>
            <a:solidFill>
              <a:srgbClr val="00D5DF"/>
            </a:solidFill>
          </p:grpSpPr>
          <p:cxnSp>
            <p:nvCxnSpPr>
              <p:cNvPr id="9" name="直接连接符 8"/>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12" name="平行四边形 11"/>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5400000" flipV="1">
              <a:off x="7109251" y="2080823"/>
              <a:ext cx="3485385" cy="2696353"/>
              <a:chOff x="1984881" y="-1444960"/>
              <a:chExt cx="8347386" cy="6232853"/>
            </a:xfrm>
            <a:solidFill>
              <a:srgbClr val="00D5DF"/>
            </a:solidFill>
          </p:grpSpPr>
          <p:cxnSp>
            <p:nvCxnSpPr>
              <p:cNvPr id="20" name="直接连接符 19"/>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23" name="平行四边形 22"/>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a:off x="3133959" y="2028732"/>
              <a:ext cx="7504259" cy="2461260"/>
            </a:xfrm>
            <a:prstGeom prst="rect">
              <a:avLst/>
            </a:prstGeom>
            <a:noFill/>
            <a:scene3d>
              <a:camera prst="orthographicFront"/>
              <a:lightRig rig="flood" dir="t"/>
            </a:scene3d>
            <a:sp3d>
              <a:bevelT w="127000" h="273050" prst="relaxedInset"/>
              <a:bevelB w="57150"/>
            </a:sp3d>
          </p:spPr>
          <p:txBody>
            <a:bodyPr wrap="square">
              <a:spAutoFit/>
              <a:sp3d extrusionH="139700" contourW="12700" prstMaterial="metal">
                <a:bevelT w="38100" h="38100" prst="relaxedInset"/>
                <a:bevelB w="38100" h="38100" prst="relaxedInset"/>
                <a:contourClr>
                  <a:schemeClr val="bg1"/>
                </a:contourClr>
              </a:sp3d>
            </a:bodyPr>
            <a:lstStyle/>
            <a:p>
              <a:pPr algn="ctr"/>
              <a:r>
                <a:rPr lang="en-US" altLang="zh-CN" sz="8800" b="1" cap="all" dirty="0">
                  <a:solidFill>
                    <a:schemeClr val="bg1"/>
                  </a:solidFill>
                  <a:latin typeface="Montserrat Black" pitchFamily="2" charset="0"/>
                </a:rPr>
                <a:t>PHẦN HAI</a:t>
              </a:r>
              <a:endParaRPr lang="en-US" altLang="zh-CN" sz="8800" b="1" cap="all" dirty="0">
                <a:solidFill>
                  <a:schemeClr val="bg1"/>
                </a:solidFill>
                <a:latin typeface="Montserrat Black" pitchFamily="2" charset="0"/>
              </a:endParaRPr>
            </a:p>
            <a:p>
              <a:pPr algn="ctr"/>
              <a:r>
                <a:rPr lang="en-US" altLang="zh-CN" sz="6600" b="1" cap="all" dirty="0">
                  <a:solidFill>
                    <a:schemeClr val="bg1"/>
                  </a:solidFill>
                  <a:latin typeface="Montserrat Black" pitchFamily="2" charset="0"/>
                </a:rPr>
                <a:t>VI PHÂN</a:t>
              </a:r>
              <a:endParaRPr lang="en-US" altLang="zh-CN" sz="6600" b="1" cap="all" dirty="0">
                <a:solidFill>
                  <a:schemeClr val="bg1"/>
                </a:solidFill>
                <a:latin typeface="Montserrat Black" pitchFamily="2" charset="0"/>
              </a:endParaRPr>
            </a:p>
          </p:txBody>
        </p:sp>
      </p:grpSp>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l="44847"/>
          <a:stretch>
            <a:fillRect/>
          </a:stretch>
        </p:blipFill>
        <p:spPr>
          <a:xfrm>
            <a:off x="-324925" y="0"/>
            <a:ext cx="566605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15742"/>
          <a:stretch>
            <a:fillRect/>
          </a:stretch>
        </p:blipFill>
        <p:spPr>
          <a:xfrm>
            <a:off x="1" y="-1"/>
            <a:ext cx="12192000" cy="6858001"/>
          </a:xfrm>
          <a:prstGeom prst="rect">
            <a:avLst/>
          </a:prstGeom>
        </p:spPr>
      </p:pic>
      <p:grpSp>
        <p:nvGrpSpPr>
          <p:cNvPr id="4" name="组合 3"/>
          <p:cNvGrpSpPr/>
          <p:nvPr/>
        </p:nvGrpSpPr>
        <p:grpSpPr>
          <a:xfrm rot="5400000" flipV="1">
            <a:off x="4594651" y="1940146"/>
            <a:ext cx="3485385" cy="2696353"/>
            <a:chOff x="1984881" y="-1444960"/>
            <a:chExt cx="8347386" cy="6232853"/>
          </a:xfrm>
          <a:solidFill>
            <a:srgbClr val="00D5DF"/>
          </a:solidFill>
        </p:grpSpPr>
        <p:cxnSp>
          <p:nvCxnSpPr>
            <p:cNvPr id="6" name="直接连接符 5"/>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9" name="平行四边形 8"/>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rot="16200000" flipH="1" flipV="1">
            <a:off x="655697" y="1940146"/>
            <a:ext cx="3485385" cy="2696353"/>
            <a:chOff x="1984881" y="-1444960"/>
            <a:chExt cx="8347386" cy="6232853"/>
          </a:xfrm>
          <a:solidFill>
            <a:srgbClr val="00D5DF"/>
          </a:solidFill>
        </p:grpSpPr>
        <p:cxnSp>
          <p:nvCxnSpPr>
            <p:cNvPr id="21" name="直接连接符 20"/>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24" name="平行四边形 23"/>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Text Box 1"/>
              <p:cNvSpPr txBox="1"/>
              <p:nvPr/>
            </p:nvSpPr>
            <p:spPr>
              <a:xfrm>
                <a:off x="1407160" y="1757680"/>
                <a:ext cx="6028055" cy="1998980"/>
              </a:xfrm>
              <a:prstGeom prst="rect">
                <a:avLst/>
              </a:prstGeom>
              <a:noFill/>
            </p:spPr>
            <p:txBody>
              <a:bodyPr wrap="square" rtlCol="0">
                <a:spAutoFit/>
              </a:bodyPr>
              <a:p>
                <a:r>
                  <a:rPr lang="en-US" altLang="en-US">
                    <a:solidFill>
                      <a:schemeClr val="bg1"/>
                    </a:solidFill>
                    <a:latin typeface="Times New Roman" panose="02020603050405020304" pitchFamily="18" charset="0"/>
                    <a:cs typeface="Times New Roman" panose="02020603050405020304" pitchFamily="18" charset="0"/>
                  </a:rPr>
                  <a:t>Giải tích vi phân cho phép ta hiểu </a:t>
                </a:r>
                <a:r>
                  <a:rPr lang="en-US" altLang="en-US">
                    <a:solidFill>
                      <a:schemeClr val="bg1"/>
                    </a:solidFill>
                    <a:latin typeface="Times New Roman" panose="02020603050405020304" pitchFamily="18" charset="0"/>
                    <a:cs typeface="Times New Roman" panose="02020603050405020304" pitchFamily="18" charset="0"/>
                  </a:rPr>
                  <a:t>đư</a:t>
                </a:r>
                <a:r>
                  <a:rPr lang="en-US" altLang="en-US">
                    <a:solidFill>
                      <a:schemeClr val="bg1"/>
                    </a:solidFill>
                    <a:latin typeface="Times New Roman" panose="02020603050405020304" pitchFamily="18" charset="0"/>
                    <a:cs typeface="Times New Roman" panose="02020603050405020304" pitchFamily="18" charset="0"/>
                  </a:rPr>
                  <a:t>ợc hàm số tốt hơn thông qua việc xác </a:t>
                </a:r>
                <a:r>
                  <a:rPr lang="en-US" altLang="en-US">
                    <a:solidFill>
                      <a:schemeClr val="bg1"/>
                    </a:solidFill>
                    <a:latin typeface="Times New Roman" panose="02020603050405020304" pitchFamily="18" charset="0"/>
                    <a:cs typeface="Times New Roman" panose="02020603050405020304" pitchFamily="18" charset="0"/>
                  </a:rPr>
                  <a:t>đ</a:t>
                </a:r>
                <a:r>
                  <a:rPr lang="en-US" altLang="en-US">
                    <a:solidFill>
                      <a:schemeClr val="bg1"/>
                    </a:solidFill>
                    <a:latin typeface="Times New Roman" panose="02020603050405020304" pitchFamily="18" charset="0"/>
                    <a:cs typeface="Times New Roman" panose="02020603050405020304" pitchFamily="18" charset="0"/>
                  </a:rPr>
                  <a:t>ịnh tốc </a:t>
                </a:r>
                <a:r>
                  <a:rPr lang="en-US" altLang="en-US">
                    <a:solidFill>
                      <a:schemeClr val="bg1"/>
                    </a:solidFill>
                    <a:latin typeface="Times New Roman" panose="02020603050405020304" pitchFamily="18" charset="0"/>
                    <a:cs typeface="Times New Roman" panose="02020603050405020304" pitchFamily="18" charset="0"/>
                  </a:rPr>
                  <a:t>đ</a:t>
                </a:r>
                <a:r>
                  <a:rPr lang="en-US" altLang="en-US">
                    <a:solidFill>
                      <a:schemeClr val="bg1"/>
                    </a:solidFill>
                    <a:latin typeface="Times New Roman" panose="02020603050405020304" pitchFamily="18" charset="0"/>
                    <a:cs typeface="Times New Roman" panose="02020603050405020304" pitchFamily="18" charset="0"/>
                  </a:rPr>
                  <a:t>ộ thay </a:t>
                </a:r>
                <a:r>
                  <a:rPr lang="en-US" altLang="en-US">
                    <a:solidFill>
                      <a:schemeClr val="bg1"/>
                    </a:solidFill>
                    <a:latin typeface="Times New Roman" panose="02020603050405020304" pitchFamily="18" charset="0"/>
                    <a:cs typeface="Times New Roman" panose="02020603050405020304" pitchFamily="18" charset="0"/>
                  </a:rPr>
                  <a:t>đ</a:t>
                </a:r>
                <a:r>
                  <a:rPr lang="en-US" altLang="en-US">
                    <a:solidFill>
                      <a:schemeClr val="bg1"/>
                    </a:solidFill>
                    <a:latin typeface="Times New Roman" panose="02020603050405020304" pitchFamily="18" charset="0"/>
                    <a:cs typeface="Times New Roman" panose="02020603050405020304" pitchFamily="18" charset="0"/>
                  </a:rPr>
                  <a:t>ổi của nó nh</a:t>
                </a:r>
                <a:r>
                  <a:rPr lang="en-US" altLang="en-US">
                    <a:solidFill>
                      <a:schemeClr val="bg1"/>
                    </a:solidFill>
                    <a:latin typeface="Times New Roman" panose="02020603050405020304" pitchFamily="18" charset="0"/>
                    <a:cs typeface="Times New Roman" panose="02020603050405020304" pitchFamily="18" charset="0"/>
                  </a:rPr>
                  <a:t>ư</a:t>
                </a:r>
                <a:r>
                  <a:rPr lang="en-US" altLang="en-US">
                    <a:solidFill>
                      <a:schemeClr val="bg1"/>
                    </a:solidFill>
                    <a:latin typeface="Times New Roman" panose="02020603050405020304" pitchFamily="18" charset="0"/>
                    <a:cs typeface="Times New Roman" panose="02020603050405020304" pitchFamily="18" charset="0"/>
                  </a:rPr>
                  <a:t> thế nào tại một </a:t>
                </a:r>
                <a:r>
                  <a:rPr lang="en-US" altLang="en-US">
                    <a:solidFill>
                      <a:schemeClr val="bg1"/>
                    </a:solidFill>
                    <a:latin typeface="Times New Roman" panose="02020603050405020304" pitchFamily="18" charset="0"/>
                    <a:cs typeface="Times New Roman" panose="02020603050405020304" pitchFamily="18" charset="0"/>
                  </a:rPr>
                  <a:t>đ</a:t>
                </a:r>
                <a:r>
                  <a:rPr lang="en-US" altLang="en-US">
                    <a:solidFill>
                      <a:schemeClr val="bg1"/>
                    </a:solidFill>
                    <a:latin typeface="Times New Roman" panose="02020603050405020304" pitchFamily="18" charset="0"/>
                    <a:cs typeface="Times New Roman" panose="02020603050405020304" pitchFamily="18" charset="0"/>
                  </a:rPr>
                  <a:t>iểm dữ liệu.</a:t>
                </a:r>
                <a:endParaRPr lang="en-US" altLang="en-US">
                  <a:solidFill>
                    <a:schemeClr val="bg1"/>
                  </a:solidFill>
                  <a:latin typeface="Times New Roman" panose="02020603050405020304" pitchFamily="18" charset="0"/>
                  <a:cs typeface="Times New Roman" panose="02020603050405020304" pitchFamily="18" charset="0"/>
                </a:endParaRPr>
              </a:p>
              <a:p>
                <a:r>
                  <a:rPr lang="en-US" altLang="en-US">
                    <a:solidFill>
                      <a:schemeClr val="bg1"/>
                    </a:solidFill>
                    <a:latin typeface="Times New Roman" panose="02020603050405020304" pitchFamily="18" charset="0"/>
                    <a:cs typeface="Times New Roman" panose="02020603050405020304" pitchFamily="18" charset="0"/>
                  </a:rPr>
                  <a:t>Đạo hàm của f(x): R -&gt; R :</a:t>
                </a:r>
                <a:endParaRPr lang="en-US" altLang="en-US">
                  <a:solidFill>
                    <a:schemeClr val="bg1"/>
                  </a:solidFill>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altLang="en-US" i="1">
                          <a:solidFill>
                            <a:schemeClr val="bg1"/>
                          </a:solidFill>
                          <a:latin typeface="Cambria Math" panose="02040503050406030204" charset="0"/>
                          <a:cs typeface="Cambria Math" panose="02040503050406030204" charset="0"/>
                        </a:rPr>
                        <m:t>𝑓</m:t>
                      </m:r>
                      <m:r>
                        <a:rPr lang="en-US" altLang="en-US" i="1">
                          <a:solidFill>
                            <a:schemeClr val="bg1"/>
                          </a:solidFill>
                          <a:latin typeface="Cambria Math" panose="02040503050406030204" charset="0"/>
                          <a:cs typeface="Cambria Math" panose="02040503050406030204" charset="0"/>
                        </a:rPr>
                        <m:t>’(</m:t>
                      </m:r>
                      <m:r>
                        <a:rPr lang="en-US" altLang="en-US" i="1">
                          <a:solidFill>
                            <a:schemeClr val="bg1"/>
                          </a:solidFill>
                          <a:latin typeface="Cambria Math" panose="02040503050406030204" charset="0"/>
                          <a:cs typeface="Cambria Math" panose="02040503050406030204" charset="0"/>
                        </a:rPr>
                        <m:t>𝑥</m:t>
                      </m:r>
                      <m:r>
                        <a:rPr lang="en-US" altLang="en-US" i="1">
                          <a:solidFill>
                            <a:schemeClr val="bg1"/>
                          </a:solidFill>
                          <a:latin typeface="Cambria Math" panose="02040503050406030204" charset="0"/>
                          <a:cs typeface="Cambria Math" panose="02040503050406030204" charset="0"/>
                        </a:rPr>
                        <m:t>) = </m:t>
                      </m:r>
                      <m:func>
                        <m:funcPr>
                          <m:ctrlPr>
                            <a:rPr lang="en-US" altLang="en-US" i="1">
                              <a:solidFill>
                                <a:schemeClr val="bg1"/>
                              </a:solidFill>
                              <a:latin typeface="Cambria Math" panose="02040503050406030204" charset="0"/>
                              <a:cs typeface="Cambria Math" panose="02040503050406030204" charset="0"/>
                            </a:rPr>
                          </m:ctrlPr>
                        </m:funcPr>
                        <m:fName>
                          <m:limLow>
                            <m:limLowPr>
                              <m:ctrlPr>
                                <a:rPr lang="en-US" altLang="en-US">
                                  <a:solidFill>
                                    <a:schemeClr val="bg1"/>
                                  </a:solidFill>
                                  <a:latin typeface="Cambria Math" panose="02040503050406030204" charset="0"/>
                                  <a:cs typeface="Cambria Math" panose="02040503050406030204" charset="0"/>
                                </a:rPr>
                              </m:ctrlPr>
                            </m:limLowPr>
                            <m:e>
                              <m:r>
                                <m:rPr>
                                  <m:sty m:val="p"/>
                                </m:rPr>
                                <a:rPr lang="en-US" altLang="en-US">
                                  <a:solidFill>
                                    <a:schemeClr val="bg1"/>
                                  </a:solidFill>
                                  <a:latin typeface="Cambria Math" panose="02040503050406030204" charset="0"/>
                                  <a:cs typeface="Cambria Math" panose="02040503050406030204" charset="0"/>
                                </a:rPr>
                                <m:t>lim</m:t>
                              </m:r>
                            </m:e>
                            <m:lim>
                              <m:r>
                                <a:rPr lang="en-US" altLang="en-US" i="1">
                                  <a:solidFill>
                                    <a:schemeClr val="bg1"/>
                                  </a:solidFill>
                                  <a:latin typeface="Cambria Math" panose="02040503050406030204" charset="0"/>
                                  <a:cs typeface="Cambria Math" panose="02040503050406030204" charset="0"/>
                                </a:rPr>
                                <m:t>𝑥</m:t>
                              </m:r>
                              <m:r>
                                <a:rPr lang="en-US" altLang="en-US" i="1">
                                  <a:solidFill>
                                    <a:schemeClr val="bg1"/>
                                  </a:solidFill>
                                  <a:latin typeface="Cambria Math" panose="02040503050406030204" charset="0"/>
                                  <a:cs typeface="Cambria Math" panose="02040503050406030204" charset="0"/>
                                </a:rPr>
                                <m:t> </m:t>
                              </m:r>
                              <m:r>
                                <a:rPr lang="en-US" altLang="en-US" i="1">
                                  <a:solidFill>
                                    <a:schemeClr val="bg1"/>
                                  </a:solidFill>
                                  <a:latin typeface="Cambria Math" panose="02040503050406030204" charset="0"/>
                                  <a:cs typeface="Cambria Math" panose="02040503050406030204" charset="0"/>
                                </a:rPr>
                                <m:t>→ </m:t>
                              </m:r>
                              <m:r>
                                <a:rPr lang="en-US" altLang="en-US" i="1">
                                  <a:solidFill>
                                    <a:schemeClr val="bg1"/>
                                  </a:solidFill>
                                  <a:latin typeface="Cambria Math" panose="02040503050406030204" charset="0"/>
                                  <a:cs typeface="Cambria Math" panose="02040503050406030204" charset="0"/>
                                </a:rPr>
                                <m:t>𝑥</m:t>
                              </m:r>
                              <m:r>
                                <a:rPr lang="en-US" altLang="en-US" i="1" baseline="-25000">
                                  <a:solidFill>
                                    <a:schemeClr val="bg1"/>
                                  </a:solidFill>
                                  <a:latin typeface="Cambria Math" panose="02040503050406030204" charset="0"/>
                                  <a:cs typeface="Cambria Math" panose="02040503050406030204" charset="0"/>
                                </a:rPr>
                                <m:t>0</m:t>
                              </m:r>
                            </m:lim>
                          </m:limLow>
                        </m:fName>
                        <m:e>
                          <m:f>
                            <m:fPr>
                              <m:ctrlPr>
                                <a:rPr lang="en-US" altLang="en-US" i="1">
                                  <a:solidFill>
                                    <a:schemeClr val="bg1"/>
                                  </a:solidFill>
                                  <a:latin typeface="Cambria Math" panose="02040503050406030204" charset="0"/>
                                  <a:cs typeface="Cambria Math" panose="02040503050406030204" charset="0"/>
                                </a:rPr>
                              </m:ctrlPr>
                            </m:fPr>
                            <m:num>
                              <m:r>
                                <a:rPr lang="en-US" altLang="en-US" i="1">
                                  <a:solidFill>
                                    <a:schemeClr val="bg1"/>
                                  </a:solidFill>
                                  <a:latin typeface="Cambria Math" panose="02040503050406030204" charset="0"/>
                                  <a:cs typeface="Cambria Math" panose="02040503050406030204" charset="0"/>
                                </a:rPr>
                                <m:t>𝑓</m:t>
                              </m:r>
                              <m:r>
                                <a:rPr lang="en-US" altLang="en-US" i="1">
                                  <a:solidFill>
                                    <a:schemeClr val="bg1"/>
                                  </a:solidFill>
                                  <a:latin typeface="Cambria Math" panose="02040503050406030204" charset="0"/>
                                  <a:cs typeface="Cambria Math" panose="02040503050406030204" charset="0"/>
                                </a:rPr>
                                <m:t>(</m:t>
                              </m:r>
                              <m:r>
                                <a:rPr lang="en-US" altLang="en-US" i="1">
                                  <a:solidFill>
                                    <a:schemeClr val="bg1"/>
                                  </a:solidFill>
                                  <a:latin typeface="Cambria Math" panose="02040503050406030204" charset="0"/>
                                  <a:cs typeface="Cambria Math" panose="02040503050406030204" charset="0"/>
                                </a:rPr>
                                <m:t>𝑥</m:t>
                              </m:r>
                              <m:r>
                                <a:rPr lang="en-US" altLang="en-US" i="1">
                                  <a:solidFill>
                                    <a:schemeClr val="bg1"/>
                                  </a:solidFill>
                                  <a:latin typeface="Cambria Math" panose="02040503050406030204" charset="0"/>
                                  <a:cs typeface="Cambria Math" panose="02040503050406030204" charset="0"/>
                                </a:rPr>
                                <m:t>) </m:t>
                              </m:r>
                              <m:r>
                                <a:rPr lang="en-US" altLang="en-US" i="1">
                                  <a:solidFill>
                                    <a:schemeClr val="bg1"/>
                                  </a:solidFill>
                                  <a:latin typeface="Cambria Math" panose="02040503050406030204" charset="0"/>
                                  <a:cs typeface="Cambria Math" panose="02040503050406030204" charset="0"/>
                                </a:rPr>
                                <m:t>−</m:t>
                              </m:r>
                              <m:r>
                                <a:rPr lang="en-US" altLang="en-US" i="1">
                                  <a:solidFill>
                                    <a:schemeClr val="bg1"/>
                                  </a:solidFill>
                                  <a:latin typeface="Cambria Math" panose="02040503050406030204" charset="0"/>
                                  <a:cs typeface="Cambria Math" panose="02040503050406030204" charset="0"/>
                                </a:rPr>
                                <m:t> </m:t>
                              </m:r>
                              <m:r>
                                <a:rPr lang="en-US" altLang="en-US" i="1">
                                  <a:solidFill>
                                    <a:schemeClr val="bg1"/>
                                  </a:solidFill>
                                  <a:latin typeface="Cambria Math" panose="02040503050406030204" charset="0"/>
                                  <a:cs typeface="Cambria Math" panose="02040503050406030204" charset="0"/>
                                </a:rPr>
                                <m:t>𝑓</m:t>
                              </m:r>
                              <m:r>
                                <a:rPr lang="en-US" altLang="en-US" i="1">
                                  <a:solidFill>
                                    <a:schemeClr val="bg1"/>
                                  </a:solidFill>
                                  <a:latin typeface="Cambria Math" panose="02040503050406030204" charset="0"/>
                                  <a:cs typeface="Cambria Math" panose="02040503050406030204" charset="0"/>
                                </a:rPr>
                                <m:t>(</m:t>
                              </m:r>
                              <m:r>
                                <a:rPr lang="en-US" altLang="en-US" i="1">
                                  <a:solidFill>
                                    <a:schemeClr val="bg1"/>
                                  </a:solidFill>
                                  <a:latin typeface="Cambria Math" panose="02040503050406030204" charset="0"/>
                                  <a:cs typeface="Cambria Math" panose="02040503050406030204" charset="0"/>
                                </a:rPr>
                                <m:t>𝑥</m:t>
                              </m:r>
                              <m:r>
                                <a:rPr lang="en-US" altLang="en-US" i="1" baseline="-25000">
                                  <a:solidFill>
                                    <a:schemeClr val="bg1"/>
                                  </a:solidFill>
                                  <a:latin typeface="Cambria Math" panose="02040503050406030204" charset="0"/>
                                  <a:cs typeface="Cambria Math" panose="02040503050406030204" charset="0"/>
                                </a:rPr>
                                <m:t>0</m:t>
                              </m:r>
                              <m:r>
                                <a:rPr lang="en-US" altLang="en-US" i="1">
                                  <a:solidFill>
                                    <a:schemeClr val="bg1"/>
                                  </a:solidFill>
                                  <a:latin typeface="Cambria Math" panose="02040503050406030204" charset="0"/>
                                  <a:cs typeface="Cambria Math" panose="02040503050406030204" charset="0"/>
                                </a:rPr>
                                <m:t>)</m:t>
                              </m:r>
                            </m:num>
                            <m:den>
                              <m:r>
                                <a:rPr lang="en-US" altLang="en-US" i="1">
                                  <a:solidFill>
                                    <a:schemeClr val="bg1"/>
                                  </a:solidFill>
                                  <a:latin typeface="Cambria Math" panose="02040503050406030204" charset="0"/>
                                  <a:cs typeface="Cambria Math" panose="02040503050406030204" charset="0"/>
                                </a:rPr>
                                <m:t>𝑥</m:t>
                              </m:r>
                              <m:r>
                                <a:rPr lang="en-US" altLang="en-US" i="1">
                                  <a:solidFill>
                                    <a:schemeClr val="bg1"/>
                                  </a:solidFill>
                                  <a:latin typeface="Cambria Math" panose="02040503050406030204" charset="0"/>
                                  <a:cs typeface="Cambria Math" panose="02040503050406030204" charset="0"/>
                                </a:rPr>
                                <m:t> </m:t>
                              </m:r>
                              <m:r>
                                <a:rPr lang="en-US" altLang="en-US" i="1">
                                  <a:solidFill>
                                    <a:schemeClr val="bg1"/>
                                  </a:solidFill>
                                  <a:latin typeface="Cambria Math" panose="02040503050406030204" charset="0"/>
                                  <a:cs typeface="Cambria Math" panose="02040503050406030204" charset="0"/>
                                </a:rPr>
                                <m:t>−</m:t>
                              </m:r>
                              <m:r>
                                <a:rPr lang="en-US" altLang="en-US" i="1">
                                  <a:solidFill>
                                    <a:schemeClr val="bg1"/>
                                  </a:solidFill>
                                  <a:latin typeface="Cambria Math" panose="02040503050406030204" charset="0"/>
                                  <a:cs typeface="Cambria Math" panose="02040503050406030204" charset="0"/>
                                </a:rPr>
                                <m:t> </m:t>
                              </m:r>
                              <m:r>
                                <a:rPr lang="en-US" altLang="en-US" i="1">
                                  <a:solidFill>
                                    <a:schemeClr val="bg1"/>
                                  </a:solidFill>
                                  <a:latin typeface="Cambria Math" panose="02040503050406030204" charset="0"/>
                                  <a:cs typeface="Cambria Math" panose="02040503050406030204" charset="0"/>
                                </a:rPr>
                                <m:t>𝑥</m:t>
                              </m:r>
                              <m:r>
                                <a:rPr lang="en-US" altLang="en-US" i="1" baseline="-25000">
                                  <a:solidFill>
                                    <a:schemeClr val="bg1"/>
                                  </a:solidFill>
                                  <a:latin typeface="Cambria Math" panose="02040503050406030204" charset="0"/>
                                  <a:cs typeface="Cambria Math" panose="02040503050406030204" charset="0"/>
                                </a:rPr>
                                <m:t>0</m:t>
                              </m:r>
                            </m:den>
                          </m:f>
                        </m:e>
                      </m:func>
                    </m:oMath>
                  </m:oMathPara>
                </a14:m>
                <a:endParaRPr lang="en-US" altLang="en-US">
                  <a:solidFill>
                    <a:schemeClr val="bg1"/>
                  </a:solidFill>
                  <a:latin typeface="Times New Roman" panose="02020603050405020304" pitchFamily="18" charset="0"/>
                  <a:cs typeface="Times New Roman" panose="02020603050405020304" pitchFamily="18" charset="0"/>
                </a:endParaRPr>
              </a:p>
              <a:p>
                <a:endParaRPr lang="en-US" altLang="en-US">
                  <a:solidFill>
                    <a:schemeClr val="bg1"/>
                  </a:solidFill>
                  <a:latin typeface="Times New Roman" panose="02020603050405020304" pitchFamily="18" charset="0"/>
                  <a:cs typeface="Times New Roman" panose="02020603050405020304" pitchFamily="18" charset="0"/>
                </a:endParaRPr>
              </a:p>
            </p:txBody>
          </p:sp>
        </mc:Choice>
        <mc:Fallback>
          <p:sp>
            <p:nvSpPr>
              <p:cNvPr id="2" name="Text Box 1"/>
              <p:cNvSpPr txBox="1">
                <a:spLocks noRot="1" noChangeAspect="1" noMove="1" noResize="1" noEditPoints="1" noAdjustHandles="1" noChangeArrowheads="1" noChangeShapeType="1" noTextEdit="1"/>
              </p:cNvSpPr>
              <p:nvPr/>
            </p:nvSpPr>
            <p:spPr>
              <a:xfrm>
                <a:off x="1407160" y="1757680"/>
                <a:ext cx="6028055" cy="1998980"/>
              </a:xfrm>
              <a:prstGeom prst="rect">
                <a:avLst/>
              </a:prstGeom>
              <a:blipFill rotWithShape="1">
                <a:blip r:embed="rId2"/>
                <a:stretch>
                  <a:fillRect/>
                </a:stretch>
              </a:blipFill>
            </p:spPr>
            <p:txBody>
              <a:bodyPr/>
              <a:lstStyle/>
              <a:p>
                <a:r>
                  <a:rPr lang="en-US"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组合 1"/>
          <p:cNvGrpSpPr/>
          <p:nvPr/>
        </p:nvGrpSpPr>
        <p:grpSpPr>
          <a:xfrm>
            <a:off x="0" y="-1055251"/>
            <a:ext cx="4775174" cy="5386090"/>
            <a:chOff x="0" y="-1055251"/>
            <a:chExt cx="4775174" cy="5386090"/>
          </a:xfrm>
        </p:grpSpPr>
        <p:pic>
          <p:nvPicPr>
            <p:cNvPr id="66" name="图片 65"/>
            <p:cNvPicPr>
              <a:picLocks noChangeAspect="1"/>
            </p:cNvPicPr>
            <p:nvPr/>
          </p:nvPicPr>
          <p:blipFill rotWithShape="1">
            <a:blip r:embed="rId1">
              <a:duotone>
                <a:prstClr val="black"/>
                <a:schemeClr val="accent5">
                  <a:tint val="45000"/>
                  <a:satMod val="400000"/>
                </a:schemeClr>
              </a:duotone>
              <a:extLst>
                <a:ext uri="{28A0092B-C50C-407E-A947-70E740481C1C}">
                  <a14:useLocalDpi xmlns:a14="http://schemas.microsoft.com/office/drawing/2010/main" val="0"/>
                </a:ext>
              </a:extLst>
            </a:blip>
            <a:srcRect l="13519" t="10937"/>
            <a:stretch>
              <a:fillRect/>
            </a:stretch>
          </p:blipFill>
          <p:spPr>
            <a:xfrm>
              <a:off x="0" y="0"/>
              <a:ext cx="4775174" cy="3429000"/>
            </a:xfrm>
            <a:prstGeom prst="rect">
              <a:avLst/>
            </a:prstGeom>
          </p:spPr>
        </p:pic>
        <p:sp>
          <p:nvSpPr>
            <p:cNvPr id="5" name="文本框 4"/>
            <p:cNvSpPr txBox="1"/>
            <p:nvPr/>
          </p:nvSpPr>
          <p:spPr>
            <a:xfrm>
              <a:off x="110416" y="-1055251"/>
              <a:ext cx="3306328" cy="5386090"/>
            </a:xfrm>
            <a:prstGeom prst="rect">
              <a:avLst/>
            </a:prstGeom>
            <a:noFill/>
            <a:ln w="34925">
              <a:noFill/>
            </a:ln>
            <a:effectLst/>
          </p:spPr>
          <p:txBody>
            <a:bodyPr wrap="square" rtlCol="0">
              <a:spAutoFit/>
            </a:bodyPr>
            <a:lstStyle/>
            <a:p>
              <a:pPr algn="ctr"/>
              <a:r>
                <a:rPr lang="en-US" altLang="zh-CN"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rPr>
                <a:t>1</a:t>
              </a:r>
              <a:endParaRPr lang="zh-CN" altLang="en-US" sz="34400" b="1" dirty="0">
                <a:ln w="38100">
                  <a:solidFill>
                    <a:srgbClr val="00D7E1"/>
                  </a:solidFill>
                </a:ln>
                <a:noFill/>
                <a:effectLst>
                  <a:glow rad="114300">
                    <a:srgbClr val="00D5DF">
                      <a:alpha val="31000"/>
                    </a:srgbClr>
                  </a:glow>
                </a:effectLst>
                <a:latin typeface="Montserrat" pitchFamily="2" charset="0"/>
                <a:ea typeface="Microsoft YaHei" panose="020B0503020204020204" pitchFamily="34" charset="-122"/>
                <a:sym typeface="Montserrat" pitchFamily="2" charset="0"/>
              </a:endParaRPr>
            </a:p>
          </p:txBody>
        </p:sp>
      </p:grpSp>
      <p:pic>
        <p:nvPicPr>
          <p:cNvPr id="4" name="图片 48"/>
          <p:cNvPicPr>
            <a:picLocks noChangeAspect="1"/>
          </p:cNvPicPr>
          <p:nvPr/>
        </p:nvPicPr>
        <p:blipFill rotWithShape="1">
          <a:blip r:embed="rId2">
            <a:extLst>
              <a:ext uri="{28A0092B-C50C-407E-A947-70E740481C1C}">
                <a14:useLocalDpi xmlns:a14="http://schemas.microsoft.com/office/drawing/2010/main" val="0"/>
              </a:ext>
            </a:extLst>
          </a:blip>
          <a:srcRect l="16667" r="16667"/>
          <a:stretch>
            <a:fillRect/>
          </a:stretch>
        </p:blipFill>
        <p:spPr>
          <a:xfrm>
            <a:off x="8570833" y="584647"/>
            <a:ext cx="2827606" cy="2827606"/>
          </a:xfrm>
          <a:prstGeom prst="flowChartConnector">
            <a:avLst/>
          </a:prstGeom>
          <a:ln w="104775" cmpd="tri">
            <a:solidFill>
              <a:srgbClr val="00D5DF"/>
            </a:solidFill>
          </a:ln>
        </p:spPr>
      </p:pic>
      <p:sp>
        <p:nvSpPr>
          <p:cNvPr id="6" name="Text Box 5"/>
          <p:cNvSpPr txBox="1"/>
          <p:nvPr/>
        </p:nvSpPr>
        <p:spPr>
          <a:xfrm>
            <a:off x="859155" y="4015740"/>
            <a:ext cx="10342880" cy="521970"/>
          </a:xfrm>
          <a:prstGeom prst="rect">
            <a:avLst/>
          </a:prstGeom>
          <a:noFill/>
          <a:ln w="12700">
            <a:solidFill>
              <a:schemeClr val="bg1"/>
            </a:solidFill>
          </a:ln>
        </p:spPr>
        <p:txBody>
          <a:bodyPr wrap="square" rtlCol="0">
            <a:spAutoFit/>
          </a:bodyPr>
          <a:p>
            <a:pPr algn="ctr"/>
            <a:r>
              <a:rPr lang="en-US" sz="2800">
                <a:solidFill>
                  <a:schemeClr val="bg1"/>
                </a:solidFill>
                <a:latin typeface="Times New Roman" panose="02020603050405020304" pitchFamily="18" charset="0"/>
                <a:cs typeface="Times New Roman" panose="02020603050405020304" pitchFamily="18" charset="0"/>
              </a:rPr>
              <a:t>NHỮNG ĐẠO HÀM CƠ BẢN VÀ CÁC QUI TẮC ĐẠO HÀM </a:t>
            </a:r>
            <a:endParaRPr lang="en-US" sz="28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42950" y="1736725"/>
            <a:ext cx="4727575" cy="3246755"/>
          </a:xfrm>
          <a:prstGeom prst="rect">
            <a:avLst/>
          </a:prstGeom>
        </p:spPr>
      </p:pic>
      <p:pic>
        <p:nvPicPr>
          <p:cNvPr id="7" name="Picture 6"/>
          <p:cNvPicPr>
            <a:picLocks noChangeAspect="1"/>
          </p:cNvPicPr>
          <p:nvPr/>
        </p:nvPicPr>
        <p:blipFill>
          <a:blip r:embed="rId2"/>
          <a:stretch>
            <a:fillRect/>
          </a:stretch>
        </p:blipFill>
        <p:spPr>
          <a:xfrm>
            <a:off x="6253480" y="1737360"/>
            <a:ext cx="4812665" cy="3246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ags/tag1.xml><?xml version="1.0" encoding="utf-8"?>
<p:tagLst xmlns:p="http://schemas.openxmlformats.org/presentationml/2006/main">
  <p:tag name="KSO_WPP_MARK_KEY" val="07372805-6d32-4203-b933-f28df057ede1"/>
  <p:tag name="COMMONDATA" val="eyJoZGlkIjoiYWIyM2ZlMmU0ZjJlMjlmYWZlN2FlMmEyMzExNjdiNjYifQ=="/>
</p:tagLst>
</file>

<file path=ppt/theme/theme1.xml><?xml version="1.0" encoding="utf-8"?>
<a:theme xmlns:a="http://schemas.openxmlformats.org/drawingml/2006/main" name="Office 主题​​">
  <a:themeElements>
    <a:clrScheme name="纸张">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4623</Words>
  <Application>WPS Presentation</Application>
  <PresentationFormat>宽屏</PresentationFormat>
  <Paragraphs>194</Paragraphs>
  <Slides>30</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SimSun</vt:lpstr>
      <vt:lpstr>Wingdings</vt:lpstr>
      <vt:lpstr>Montserrat Black</vt:lpstr>
      <vt:lpstr>Segoe Print</vt:lpstr>
      <vt:lpstr>Times New Roman</vt:lpstr>
      <vt:lpstr>Montserrat</vt:lpstr>
      <vt:lpstr>字魂59号-创粗黑</vt:lpstr>
      <vt:lpstr>Microsoft YaHei</vt:lpstr>
      <vt:lpstr>Cambria Math</vt:lpstr>
      <vt:lpstr>等线</vt:lpstr>
      <vt:lpstr>Arial Unicode MS</vt:lpstr>
      <vt:lpstr>等线 Light</vt:lpstr>
      <vt:lpstr>Calibri</vt:lpstr>
      <vt:lpstr>印品黑体</vt:lpstr>
      <vt:lpstr>义启中细体</vt:lpstr>
      <vt:lpstr>Yu Gothic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无 无</dc:creator>
  <cp:lastModifiedBy>Văn Thế</cp:lastModifiedBy>
  <cp:revision>33</cp:revision>
  <dcterms:created xsi:type="dcterms:W3CDTF">2022-11-18T11:30:00Z</dcterms:created>
  <dcterms:modified xsi:type="dcterms:W3CDTF">2025-01-16T13:32:07Z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C01C7918D02443DF99E8E065E19E3781_13</vt:lpwstr>
  </property>
  <property fmtid="{D5CDD505-2E9C-101B-9397-08002B2CF9AE}" pid="3" name="KSOProductBuildVer">
    <vt:lpwstr>1033-12.2.0.19805</vt:lpwstr>
  </property>
</Properties>
</file>